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69" r:id="rId3"/>
    <p:sldId id="430" r:id="rId4"/>
    <p:sldId id="370" r:id="rId5"/>
    <p:sldId id="372" r:id="rId6"/>
    <p:sldId id="373" r:id="rId7"/>
    <p:sldId id="375" r:id="rId8"/>
    <p:sldId id="431" r:id="rId9"/>
    <p:sldId id="374" r:id="rId10"/>
    <p:sldId id="376" r:id="rId11"/>
    <p:sldId id="377" r:id="rId12"/>
    <p:sldId id="379" r:id="rId13"/>
    <p:sldId id="420" r:id="rId14"/>
    <p:sldId id="421" r:id="rId15"/>
    <p:sldId id="408" r:id="rId16"/>
    <p:sldId id="402" r:id="rId17"/>
    <p:sldId id="4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EC06"/>
    <a:srgbClr val="D6F907"/>
    <a:srgbClr val="0099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9A0C4C-D0B2-41E9-9A32-1E8A660B7AB2}" type="datetimeFigureOut">
              <a:rPr lang="en-GB" smtClean="0"/>
              <a:t>20/10/2021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22CC2C-7E6A-43DB-AC03-FFCEE9259FC3}" type="slidenum">
              <a:rPr lang="en-GB" smtClean="0"/>
              <a:t>‹#›</a:t>
            </a:fld>
            <a:endParaRPr lang="en-GB"/>
          </a:p>
        </p:txBody>
      </p:sp>
    </p:spTree>
    <p:extLst>
      <p:ext uri="{BB962C8B-B14F-4D97-AF65-F5344CB8AC3E}">
        <p14:creationId xmlns:p14="http://schemas.microsoft.com/office/powerpoint/2010/main" val="3361783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F75C073-DFDA-40C0-9D27-DFE9327B1CCE}" type="datetime1">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278880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CD6B47-9BC2-42BC-B8EC-EF9E4896BFAD}" type="datetime1">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919217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D4690E-55EB-4B3F-9E5B-0218EDCCCC6A}" type="datetime1">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143643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7E61292-3DF7-48AA-9F22-C0B4BB0F77D2}" type="datetime1">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386664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E7FAB-83F4-4A05-A232-4E95873ACF46}" type="datetime1">
              <a:rPr lang="en-GB" smtClean="0"/>
              <a:t>20/10/2021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306510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27B013-206D-4CB4-BC51-758B7D82FEFF}" type="datetime1">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2096351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0BAE2B-D16C-445A-80E3-A7A40A2C8991}" type="datetime1">
              <a:rPr lang="en-GB" smtClean="0"/>
              <a:t>20/10/2021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2851926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729B47-135C-440F-BCAE-27BC088B4E51}" type="datetime1">
              <a:rPr lang="en-GB" smtClean="0"/>
              <a:t>20/10/2021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408129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E31D0-58AE-4854-A2A1-5D6B7F250073}" type="datetime1">
              <a:rPr lang="en-GB" smtClean="0"/>
              <a:t>20/10/2021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344180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644322-B3E4-418F-BAA6-1CFE55DF7CB7}" type="datetime1">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1471723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7F9D0FA-6E30-4E2E-9D99-ADBD92F902FC}" type="datetime1">
              <a:rPr lang="en-GB" smtClean="0"/>
              <a:t>20/10/2021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8F5E56-922D-4D27-AF06-19C415FDBC06}" type="slidenum">
              <a:rPr lang="en-GB" smtClean="0"/>
              <a:t>‹#›</a:t>
            </a:fld>
            <a:endParaRPr lang="en-GB"/>
          </a:p>
        </p:txBody>
      </p:sp>
    </p:spTree>
    <p:extLst>
      <p:ext uri="{BB962C8B-B14F-4D97-AF65-F5344CB8AC3E}">
        <p14:creationId xmlns:p14="http://schemas.microsoft.com/office/powerpoint/2010/main" val="339328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CC64DC-1643-4A87-A525-7AF59CC0A379}" type="datetime1">
              <a:rPr lang="en-GB" smtClean="0"/>
              <a:t>20/10/2021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F5E56-922D-4D27-AF06-19C415FDBC06}" type="slidenum">
              <a:rPr lang="en-GB" smtClean="0"/>
              <a:t>‹#›</a:t>
            </a:fld>
            <a:endParaRPr lang="en-GB"/>
          </a:p>
        </p:txBody>
      </p:sp>
    </p:spTree>
    <p:extLst>
      <p:ext uri="{BB962C8B-B14F-4D97-AF65-F5344CB8AC3E}">
        <p14:creationId xmlns:p14="http://schemas.microsoft.com/office/powerpoint/2010/main" val="3733006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latin typeface="Arial" panose="020B0604020202020204" pitchFamily="34" charset="0"/>
                <a:cs typeface="Arial" panose="020B0604020202020204" pitchFamily="34" charset="0"/>
              </a:rPr>
              <a:t>Cumbria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Health Protection Tactical Oversight Group</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Weekly COVID-19 Summary</a:t>
            </a:r>
          </a:p>
        </p:txBody>
      </p:sp>
      <p:sp>
        <p:nvSpPr>
          <p:cNvPr id="3" name="Subtitle 2"/>
          <p:cNvSpPr>
            <a:spLocks noGrp="1"/>
          </p:cNvSpPr>
          <p:nvPr>
            <p:ph type="subTitle" idx="1"/>
          </p:nvPr>
        </p:nvSpPr>
        <p:spPr>
          <a:xfrm>
            <a:off x="1523999" y="3602037"/>
            <a:ext cx="9558969" cy="2170801"/>
          </a:xfrm>
        </p:spPr>
        <p:txBody>
          <a:bodyPr>
            <a:normAutofit/>
          </a:bodyPr>
          <a:lstStyle/>
          <a:p>
            <a:r>
              <a:rPr lang="en-GB" sz="3100" dirty="0">
                <a:latin typeface="Arial" panose="020B0604020202020204" pitchFamily="34" charset="0"/>
                <a:cs typeface="Arial" panose="020B0604020202020204" pitchFamily="34" charset="0"/>
              </a:rPr>
              <a:t>2021 Week 41 (Ending Friday 15</a:t>
            </a:r>
            <a:r>
              <a:rPr lang="en-GB" sz="3100" baseline="30000" dirty="0">
                <a:latin typeface="Arial" panose="020B0604020202020204" pitchFamily="34" charset="0"/>
                <a:cs typeface="Arial" panose="020B0604020202020204" pitchFamily="34" charset="0"/>
              </a:rPr>
              <a:t>th</a:t>
            </a:r>
            <a:r>
              <a:rPr lang="en-GB" sz="3100" dirty="0">
                <a:latin typeface="Arial" panose="020B0604020202020204" pitchFamily="34" charset="0"/>
                <a:cs typeface="Arial" panose="020B0604020202020204" pitchFamily="34" charset="0"/>
              </a:rPr>
              <a:t>  October)</a:t>
            </a:r>
          </a:p>
          <a:p>
            <a:r>
              <a:rPr lang="en-GB" sz="3100" dirty="0">
                <a:latin typeface="Arial" panose="020B0604020202020204" pitchFamily="34" charset="0"/>
                <a:cs typeface="Arial" panose="020B0604020202020204" pitchFamily="34" charset="0"/>
              </a:rPr>
              <a:t>Summary Produced Wednesday 20</a:t>
            </a:r>
            <a:r>
              <a:rPr lang="en-GB" sz="3100" baseline="30000" dirty="0">
                <a:latin typeface="Arial" panose="020B0604020202020204" pitchFamily="34" charset="0"/>
                <a:cs typeface="Arial" panose="020B0604020202020204" pitchFamily="34" charset="0"/>
              </a:rPr>
              <a:t>th</a:t>
            </a:r>
            <a:r>
              <a:rPr lang="en-GB" sz="3100" dirty="0">
                <a:latin typeface="Arial" panose="020B0604020202020204" pitchFamily="34" charset="0"/>
                <a:cs typeface="Arial" panose="020B0604020202020204" pitchFamily="34" charset="0"/>
              </a:rPr>
              <a:t> October</a:t>
            </a:r>
          </a:p>
          <a:p>
            <a:endParaRPr lang="en-GB" dirty="0">
              <a:latin typeface="Arial" panose="020B0604020202020204" pitchFamily="34" charset="0"/>
              <a:cs typeface="Arial" panose="020B0604020202020204" pitchFamily="34" charset="0"/>
            </a:endParaRPr>
          </a:p>
        </p:txBody>
      </p:sp>
      <p:pic>
        <p:nvPicPr>
          <p:cNvPr id="4"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8135" y="6400800"/>
            <a:ext cx="7430304"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Produced By Cumbria Resilience Multi Agency Intelligence Cell (MAIC)</a:t>
            </a:r>
          </a:p>
        </p:txBody>
      </p:sp>
      <p:sp>
        <p:nvSpPr>
          <p:cNvPr id="6" name="Slide Number Placeholder 5"/>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1</a:t>
            </a:fld>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654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10</a:t>
            </a:fld>
            <a:endParaRPr lang="en-GB">
              <a:latin typeface="Arial" panose="020B0604020202020204" pitchFamily="34" charset="0"/>
              <a:cs typeface="Arial" panose="020B0604020202020204" pitchFamily="34" charset="0"/>
            </a:endParaRPr>
          </a:p>
        </p:txBody>
      </p:sp>
      <p:sp>
        <p:nvSpPr>
          <p:cNvPr id="5" name="TextBox 4"/>
          <p:cNvSpPr txBox="1"/>
          <p:nvPr/>
        </p:nvSpPr>
        <p:spPr>
          <a:xfrm>
            <a:off x="1141432" y="256733"/>
            <a:ext cx="9113004"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Cases by Age Group</a:t>
            </a:r>
          </a:p>
        </p:txBody>
      </p:sp>
      <p:sp>
        <p:nvSpPr>
          <p:cNvPr id="10" name="TextBox 9"/>
          <p:cNvSpPr txBox="1"/>
          <p:nvPr/>
        </p:nvSpPr>
        <p:spPr>
          <a:xfrm>
            <a:off x="7013986" y="1489943"/>
            <a:ext cx="5073958" cy="3970318"/>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Key Points for Cumbria in 2021 Week 41 (Ending Friday 15</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October):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12-18 age group accounted for the greatest number of new cases in Cumbria followed by the 5-11 age group (+542 and +448 new cases respectively);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12-18 and 5-11 age groups also accounted for by far the greatest rates of new cases in Cumbria (1,480 and 1,202 new cases per 100k population respectively);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However, new cases decreased from the previous week in the 12-18 and 5-11 age groups (-25% and -7% respectively);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New cases also decreased from the previous week in all other age groups except the 0-4, 19-24, 25-29 and 80+ age groups;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19-24 age group experienced the greatest numerical and proportional increase (an increase of 12, +15%, from the previous week);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New cases in the under 50 age group accounted for 70% of total new cases (compared to 72% in the previous week);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rate of new cases in the under 50 age group was 2.1 times higher than the rate of new cases in the 50+ age group (compared to 2.3 times higher in the previous week);</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Overall, new cases in the under 50 age group decreased by 12% compared to a 4% decrease in the 50+ age group.</a:t>
            </a:r>
          </a:p>
        </p:txBody>
      </p:sp>
      <p:pic>
        <p:nvPicPr>
          <p:cNvPr id="8" name="Picture 7">
            <a:extLst>
              <a:ext uri="{FF2B5EF4-FFF2-40B4-BE49-F238E27FC236}">
                <a16:creationId xmlns:a16="http://schemas.microsoft.com/office/drawing/2014/main" id="{882A4A86-B451-48A7-8AED-5C5E01E400B6}"/>
              </a:ext>
            </a:extLst>
          </p:cNvPr>
          <p:cNvPicPr>
            <a:picLocks noChangeAspect="1"/>
          </p:cNvPicPr>
          <p:nvPr/>
        </p:nvPicPr>
        <p:blipFill>
          <a:blip r:embed="rId3"/>
          <a:stretch>
            <a:fillRect/>
          </a:stretch>
        </p:blipFill>
        <p:spPr>
          <a:xfrm>
            <a:off x="104056" y="1336675"/>
            <a:ext cx="6686550" cy="5019675"/>
          </a:xfrm>
          <a:prstGeom prst="rect">
            <a:avLst/>
          </a:prstGeom>
        </p:spPr>
      </p:pic>
    </p:spTree>
    <p:extLst>
      <p:ext uri="{BB962C8B-B14F-4D97-AF65-F5344CB8AC3E}">
        <p14:creationId xmlns:p14="http://schemas.microsoft.com/office/powerpoint/2010/main" val="263952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11</a:t>
            </a:fld>
            <a:endParaRPr lang="en-GB">
              <a:latin typeface="Arial" panose="020B0604020202020204" pitchFamily="34" charset="0"/>
              <a:cs typeface="Arial" panose="020B0604020202020204" pitchFamily="34" charset="0"/>
            </a:endParaRPr>
          </a:p>
        </p:txBody>
      </p:sp>
      <p:sp>
        <p:nvSpPr>
          <p:cNvPr id="5" name="TextBox 4"/>
          <p:cNvSpPr txBox="1"/>
          <p:nvPr/>
        </p:nvSpPr>
        <p:spPr>
          <a:xfrm>
            <a:off x="1141432" y="153957"/>
            <a:ext cx="9113004"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Cases by Age Group – Rate per 100,000</a:t>
            </a:r>
          </a:p>
        </p:txBody>
      </p:sp>
      <p:pic>
        <p:nvPicPr>
          <p:cNvPr id="7" name="Picture 6">
            <a:extLst>
              <a:ext uri="{FF2B5EF4-FFF2-40B4-BE49-F238E27FC236}">
                <a16:creationId xmlns:a16="http://schemas.microsoft.com/office/drawing/2014/main" id="{E155ED53-36C7-4FB1-9603-D0AFE73B24A5}"/>
              </a:ext>
            </a:extLst>
          </p:cNvPr>
          <p:cNvPicPr>
            <a:picLocks noChangeAspect="1"/>
          </p:cNvPicPr>
          <p:nvPr/>
        </p:nvPicPr>
        <p:blipFill>
          <a:blip r:embed="rId3"/>
          <a:stretch>
            <a:fillRect/>
          </a:stretch>
        </p:blipFill>
        <p:spPr>
          <a:xfrm>
            <a:off x="6163818" y="902677"/>
            <a:ext cx="2057400" cy="3867150"/>
          </a:xfrm>
          <a:prstGeom prst="rect">
            <a:avLst/>
          </a:prstGeom>
        </p:spPr>
      </p:pic>
      <p:pic>
        <p:nvPicPr>
          <p:cNvPr id="10" name="Picture 9">
            <a:extLst>
              <a:ext uri="{FF2B5EF4-FFF2-40B4-BE49-F238E27FC236}">
                <a16:creationId xmlns:a16="http://schemas.microsoft.com/office/drawing/2014/main" id="{4E508A8D-864A-448D-B375-07B81729697A}"/>
              </a:ext>
            </a:extLst>
          </p:cNvPr>
          <p:cNvPicPr>
            <a:picLocks noChangeAspect="1"/>
          </p:cNvPicPr>
          <p:nvPr/>
        </p:nvPicPr>
        <p:blipFill>
          <a:blip r:embed="rId4"/>
          <a:stretch>
            <a:fillRect/>
          </a:stretch>
        </p:blipFill>
        <p:spPr>
          <a:xfrm>
            <a:off x="6184796" y="5004747"/>
            <a:ext cx="5890437" cy="716405"/>
          </a:xfrm>
          <a:prstGeom prst="rect">
            <a:avLst/>
          </a:prstGeom>
        </p:spPr>
      </p:pic>
      <p:pic>
        <p:nvPicPr>
          <p:cNvPr id="13" name="Picture 12">
            <a:extLst>
              <a:ext uri="{FF2B5EF4-FFF2-40B4-BE49-F238E27FC236}">
                <a16:creationId xmlns:a16="http://schemas.microsoft.com/office/drawing/2014/main" id="{1EC79CB2-7D26-4E70-B828-EFA68D444C26}"/>
              </a:ext>
            </a:extLst>
          </p:cNvPr>
          <p:cNvPicPr>
            <a:picLocks noChangeAspect="1"/>
          </p:cNvPicPr>
          <p:nvPr/>
        </p:nvPicPr>
        <p:blipFill>
          <a:blip r:embed="rId5"/>
          <a:stretch>
            <a:fillRect/>
          </a:stretch>
        </p:blipFill>
        <p:spPr>
          <a:xfrm>
            <a:off x="67817" y="892689"/>
            <a:ext cx="6028183" cy="2962072"/>
          </a:xfrm>
          <a:prstGeom prst="rect">
            <a:avLst/>
          </a:prstGeom>
        </p:spPr>
      </p:pic>
      <p:pic>
        <p:nvPicPr>
          <p:cNvPr id="16" name="Picture 15">
            <a:extLst>
              <a:ext uri="{FF2B5EF4-FFF2-40B4-BE49-F238E27FC236}">
                <a16:creationId xmlns:a16="http://schemas.microsoft.com/office/drawing/2014/main" id="{4C95C1E3-1D9F-441C-9611-040C6A38A27B}"/>
              </a:ext>
            </a:extLst>
          </p:cNvPr>
          <p:cNvPicPr>
            <a:picLocks noChangeAspect="1"/>
          </p:cNvPicPr>
          <p:nvPr/>
        </p:nvPicPr>
        <p:blipFill>
          <a:blip r:embed="rId6"/>
          <a:stretch>
            <a:fillRect/>
          </a:stretch>
        </p:blipFill>
        <p:spPr>
          <a:xfrm>
            <a:off x="67817" y="3900104"/>
            <a:ext cx="6096000" cy="2957896"/>
          </a:xfrm>
          <a:prstGeom prst="rect">
            <a:avLst/>
          </a:prstGeom>
        </p:spPr>
      </p:pic>
    </p:spTree>
    <p:extLst>
      <p:ext uri="{BB962C8B-B14F-4D97-AF65-F5344CB8AC3E}">
        <p14:creationId xmlns:p14="http://schemas.microsoft.com/office/powerpoint/2010/main" val="3655256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087"/>
            <a:ext cx="12090400" cy="854392"/>
          </a:xfrm>
        </p:spPr>
        <p:txBody>
          <a:bodyPr/>
          <a:lstStyle/>
          <a:p>
            <a:pPr algn="ctr"/>
            <a:r>
              <a:rPr lang="en-GB" dirty="0">
                <a:latin typeface="Arial" panose="020B0604020202020204" pitchFamily="34" charset="0"/>
                <a:cs typeface="Arial" panose="020B0604020202020204" pitchFamily="34" charset="0"/>
              </a:rPr>
              <a:t>Hospitalisations</a:t>
            </a:r>
          </a:p>
        </p:txBody>
      </p:sp>
      <p:pic>
        <p:nvPicPr>
          <p:cNvPr id="7"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6402" y="181023"/>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12</a:t>
            </a:fld>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38034" y="1053510"/>
            <a:ext cx="3863173" cy="2677656"/>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Summary for week ending Tuesday 19</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October:</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number of new patients admitted with COVID-19 Positive status in North Cumbria Integrated Care (NCIC) increased by 16 from the previous week;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Furthermore, the number of new patients admitted with COVID-19 Positive status in University Hospitals of Morecambe Bay NHS Foundation Trust (UHMB) increased by 10 from the previous week;</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average number of patients with COVID-19 in beds in NCIC increased by 6 from the previous week;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However, the average number of patients with COVID-19 in beds in UHMB decreased by 2 from the previous week.</a:t>
            </a:r>
          </a:p>
        </p:txBody>
      </p:sp>
      <p:sp>
        <p:nvSpPr>
          <p:cNvPr id="10" name="TextBox 9"/>
          <p:cNvSpPr txBox="1"/>
          <p:nvPr/>
        </p:nvSpPr>
        <p:spPr>
          <a:xfrm>
            <a:off x="177143" y="3978379"/>
            <a:ext cx="3023257" cy="1754326"/>
          </a:xfrm>
          <a:prstGeom prst="rect">
            <a:avLst/>
          </a:prstGeom>
          <a:noFill/>
        </p:spPr>
        <p:txBody>
          <a:bodyPr wrap="square" rtlCol="0">
            <a:spAutoFit/>
          </a:bodyPr>
          <a:lstStyle/>
          <a:p>
            <a:pPr lvl="0"/>
            <a:r>
              <a:rPr lang="en-GB" sz="1200" dirty="0">
                <a:latin typeface="Arial" panose="020B0604020202020204" pitchFamily="34" charset="0"/>
                <a:cs typeface="Arial" panose="020B0604020202020204" pitchFamily="34" charset="0"/>
              </a:rPr>
              <a:t>Source: NHS Daily Sit Rep Submissions. </a:t>
            </a:r>
            <a:r>
              <a:rPr lang="en-US" sz="1200" dirty="0">
                <a:latin typeface="Arial" panose="020B0604020202020204" pitchFamily="34" charset="0"/>
                <a:cs typeface="Arial" panose="020B0604020202020204" pitchFamily="34" charset="0"/>
              </a:rPr>
              <a:t>Please be aware that the data is collected as a ‘</a:t>
            </a:r>
            <a:r>
              <a:rPr lang="en-US" sz="1200" dirty="0" err="1">
                <a:latin typeface="Arial" panose="020B0604020202020204" pitchFamily="34" charset="0"/>
                <a:cs typeface="Arial" panose="020B0604020202020204" pitchFamily="34" charset="0"/>
              </a:rPr>
              <a:t>sitrep</a:t>
            </a:r>
            <a:r>
              <a:rPr lang="en-US" sz="1200" dirty="0">
                <a:latin typeface="Arial" panose="020B0604020202020204" pitchFamily="34" charset="0"/>
                <a:cs typeface="Arial" panose="020B0604020202020204" pitchFamily="34" charset="0"/>
              </a:rPr>
              <a:t>’ on the day and is not refined retrospective reporting data. It is susceptible to error caused by delays in data entry and as simple admin errors. There is no mechanism for updating or correcting any such occurrences with NHSE/</a:t>
            </a:r>
            <a:r>
              <a:rPr lang="en-US" sz="1200" dirty="0" err="1">
                <a:latin typeface="Arial" panose="020B0604020202020204" pitchFamily="34" charset="0"/>
                <a:cs typeface="Arial" panose="020B0604020202020204" pitchFamily="34" charset="0"/>
              </a:rPr>
              <a:t>i</a:t>
            </a:r>
            <a:r>
              <a:rPr lang="en-US" sz="1200" dirty="0">
                <a:latin typeface="Arial" panose="020B0604020202020204" pitchFamily="34" charset="0"/>
                <a:cs typeface="Arial" panose="020B0604020202020204" pitchFamily="34" charset="0"/>
              </a:rPr>
              <a:t> - the prime recipient. </a:t>
            </a:r>
            <a:endParaRPr lang="en-GB" sz="1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0858C145-F9EF-4296-85E5-A5D093CD2A88}"/>
              </a:ext>
            </a:extLst>
          </p:cNvPr>
          <p:cNvPicPr>
            <a:picLocks noChangeAspect="1"/>
          </p:cNvPicPr>
          <p:nvPr/>
        </p:nvPicPr>
        <p:blipFill>
          <a:blip r:embed="rId3"/>
          <a:stretch>
            <a:fillRect/>
          </a:stretch>
        </p:blipFill>
        <p:spPr>
          <a:xfrm>
            <a:off x="4061083" y="906479"/>
            <a:ext cx="2581275" cy="438150"/>
          </a:xfrm>
          <a:prstGeom prst="rect">
            <a:avLst/>
          </a:prstGeom>
        </p:spPr>
      </p:pic>
      <p:pic>
        <p:nvPicPr>
          <p:cNvPr id="11" name="Picture 10">
            <a:extLst>
              <a:ext uri="{FF2B5EF4-FFF2-40B4-BE49-F238E27FC236}">
                <a16:creationId xmlns:a16="http://schemas.microsoft.com/office/drawing/2014/main" id="{A895D6DC-BBFC-452B-9DF9-AD480857402F}"/>
              </a:ext>
            </a:extLst>
          </p:cNvPr>
          <p:cNvPicPr>
            <a:picLocks noChangeAspect="1"/>
          </p:cNvPicPr>
          <p:nvPr/>
        </p:nvPicPr>
        <p:blipFill>
          <a:blip r:embed="rId4"/>
          <a:stretch>
            <a:fillRect/>
          </a:stretch>
        </p:blipFill>
        <p:spPr>
          <a:xfrm>
            <a:off x="4061083" y="1450072"/>
            <a:ext cx="7943850" cy="4238625"/>
          </a:xfrm>
          <a:prstGeom prst="rect">
            <a:avLst/>
          </a:prstGeom>
        </p:spPr>
      </p:pic>
    </p:spTree>
    <p:extLst>
      <p:ext uri="{BB962C8B-B14F-4D97-AF65-F5344CB8AC3E}">
        <p14:creationId xmlns:p14="http://schemas.microsoft.com/office/powerpoint/2010/main" val="3492861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88628E-907B-4385-8A91-3D0D7FE7A9BC}"/>
              </a:ext>
            </a:extLst>
          </p:cNvPr>
          <p:cNvPicPr>
            <a:picLocks noChangeAspect="1"/>
          </p:cNvPicPr>
          <p:nvPr/>
        </p:nvPicPr>
        <p:blipFill>
          <a:blip r:embed="rId2"/>
          <a:stretch>
            <a:fillRect/>
          </a:stretch>
        </p:blipFill>
        <p:spPr>
          <a:xfrm>
            <a:off x="300037" y="136525"/>
            <a:ext cx="11591925" cy="6312202"/>
          </a:xfrm>
          <a:prstGeom prst="rect">
            <a:avLst/>
          </a:prstGeom>
        </p:spPr>
      </p:pic>
      <p:sp>
        <p:nvSpPr>
          <p:cNvPr id="4" name="Slide Number Placeholder 3">
            <a:extLst>
              <a:ext uri="{FF2B5EF4-FFF2-40B4-BE49-F238E27FC236}">
                <a16:creationId xmlns:a16="http://schemas.microsoft.com/office/drawing/2014/main" id="{585ED749-9CA9-4F94-8092-AE41EC37C12F}"/>
              </a:ext>
            </a:extLst>
          </p:cNvPr>
          <p:cNvSpPr>
            <a:spLocks noGrp="1"/>
          </p:cNvSpPr>
          <p:nvPr>
            <p:ph type="sldNum" sz="quarter" idx="12"/>
          </p:nvPr>
        </p:nvSpPr>
        <p:spPr/>
        <p:txBody>
          <a:bodyPr/>
          <a:lstStyle/>
          <a:p>
            <a:fld id="{588F5E56-922D-4D27-AF06-19C415FDBC06}" type="slidenum">
              <a:rPr lang="en-GB" smtClean="0"/>
              <a:t>13</a:t>
            </a:fld>
            <a:endParaRPr lang="en-GB"/>
          </a:p>
        </p:txBody>
      </p:sp>
      <p:pic>
        <p:nvPicPr>
          <p:cNvPr id="6" name="Picture 2" descr="image001">
            <a:extLst>
              <a:ext uri="{FF2B5EF4-FFF2-40B4-BE49-F238E27FC236}">
                <a16:creationId xmlns:a16="http://schemas.microsoft.com/office/drawing/2014/main" id="{065A388B-8320-4137-A786-251756B72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197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D3FE81-1494-4CF7-BF52-D42761AB2A07}"/>
              </a:ext>
            </a:extLst>
          </p:cNvPr>
          <p:cNvPicPr>
            <a:picLocks noChangeAspect="1"/>
          </p:cNvPicPr>
          <p:nvPr/>
        </p:nvPicPr>
        <p:blipFill>
          <a:blip r:embed="rId2"/>
          <a:stretch>
            <a:fillRect/>
          </a:stretch>
        </p:blipFill>
        <p:spPr>
          <a:xfrm>
            <a:off x="214312" y="153797"/>
            <a:ext cx="11901488" cy="6365074"/>
          </a:xfrm>
          <a:prstGeom prst="rect">
            <a:avLst/>
          </a:prstGeom>
        </p:spPr>
      </p:pic>
      <p:sp>
        <p:nvSpPr>
          <p:cNvPr id="4" name="Slide Number Placeholder 3">
            <a:extLst>
              <a:ext uri="{FF2B5EF4-FFF2-40B4-BE49-F238E27FC236}">
                <a16:creationId xmlns:a16="http://schemas.microsoft.com/office/drawing/2014/main" id="{585ED749-9CA9-4F94-8092-AE41EC37C12F}"/>
              </a:ext>
            </a:extLst>
          </p:cNvPr>
          <p:cNvSpPr>
            <a:spLocks noGrp="1"/>
          </p:cNvSpPr>
          <p:nvPr>
            <p:ph type="sldNum" sz="quarter" idx="12"/>
          </p:nvPr>
        </p:nvSpPr>
        <p:spPr/>
        <p:txBody>
          <a:bodyPr/>
          <a:lstStyle/>
          <a:p>
            <a:fld id="{588F5E56-922D-4D27-AF06-19C415FDBC06}" type="slidenum">
              <a:rPr lang="en-GB" smtClean="0"/>
              <a:t>14</a:t>
            </a:fld>
            <a:endParaRPr lang="en-GB"/>
          </a:p>
        </p:txBody>
      </p:sp>
      <p:pic>
        <p:nvPicPr>
          <p:cNvPr id="6" name="Picture 2" descr="image001">
            <a:extLst>
              <a:ext uri="{FF2B5EF4-FFF2-40B4-BE49-F238E27FC236}">
                <a16:creationId xmlns:a16="http://schemas.microsoft.com/office/drawing/2014/main" id="{065A388B-8320-4137-A786-251756B72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22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BB09-08F5-4142-8E95-50505A821FD1}"/>
              </a:ext>
            </a:extLst>
          </p:cNvPr>
          <p:cNvSpPr>
            <a:spLocks noGrp="1"/>
          </p:cNvSpPr>
          <p:nvPr>
            <p:ph type="title"/>
          </p:nvPr>
        </p:nvSpPr>
        <p:spPr>
          <a:xfrm>
            <a:off x="513080" y="271805"/>
            <a:ext cx="10515600" cy="473774"/>
          </a:xfrm>
        </p:spPr>
        <p:txBody>
          <a:bodyPr>
            <a:noAutofit/>
          </a:bodyPr>
          <a:lstStyle/>
          <a:p>
            <a:pPr algn="ctr"/>
            <a:r>
              <a:rPr lang="en-GB" sz="2400" dirty="0">
                <a:latin typeface="Arial" panose="020B0604020202020204" pitchFamily="34" charset="0"/>
                <a:cs typeface="Arial" panose="020B0604020202020204" pitchFamily="34" charset="0"/>
              </a:rPr>
              <a:t>Vaccinations – Proportion of Population by Dose</a:t>
            </a:r>
          </a:p>
        </p:txBody>
      </p:sp>
      <p:sp>
        <p:nvSpPr>
          <p:cNvPr id="4" name="Slide Number Placeholder 3">
            <a:extLst>
              <a:ext uri="{FF2B5EF4-FFF2-40B4-BE49-F238E27FC236}">
                <a16:creationId xmlns:a16="http://schemas.microsoft.com/office/drawing/2014/main" id="{585ED749-9CA9-4F94-8092-AE41EC37C12F}"/>
              </a:ext>
            </a:extLst>
          </p:cNvPr>
          <p:cNvSpPr>
            <a:spLocks noGrp="1"/>
          </p:cNvSpPr>
          <p:nvPr>
            <p:ph type="sldNum" sz="quarter" idx="12"/>
          </p:nvPr>
        </p:nvSpPr>
        <p:spPr/>
        <p:txBody>
          <a:bodyPr/>
          <a:lstStyle/>
          <a:p>
            <a:fld id="{588F5E56-922D-4D27-AF06-19C415FDBC06}" type="slidenum">
              <a:rPr lang="en-GB" smtClean="0"/>
              <a:t>15</a:t>
            </a:fld>
            <a:endParaRPr lang="en-GB"/>
          </a:p>
        </p:txBody>
      </p:sp>
      <p:pic>
        <p:nvPicPr>
          <p:cNvPr id="6" name="Picture 2" descr="image001">
            <a:extLst>
              <a:ext uri="{FF2B5EF4-FFF2-40B4-BE49-F238E27FC236}">
                <a16:creationId xmlns:a16="http://schemas.microsoft.com/office/drawing/2014/main" id="{065A388B-8320-4137-A786-251756B72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A9233B25-27D5-4D5F-9707-FC57B4C9C532}"/>
              </a:ext>
            </a:extLst>
          </p:cNvPr>
          <p:cNvPicPr>
            <a:picLocks noChangeAspect="1"/>
          </p:cNvPicPr>
          <p:nvPr/>
        </p:nvPicPr>
        <p:blipFill>
          <a:blip r:embed="rId3"/>
          <a:stretch>
            <a:fillRect/>
          </a:stretch>
        </p:blipFill>
        <p:spPr>
          <a:xfrm>
            <a:off x="2338387" y="902677"/>
            <a:ext cx="7515225" cy="5825349"/>
          </a:xfrm>
          <a:prstGeom prst="rect">
            <a:avLst/>
          </a:prstGeom>
        </p:spPr>
      </p:pic>
    </p:spTree>
    <p:extLst>
      <p:ext uri="{BB962C8B-B14F-4D97-AF65-F5344CB8AC3E}">
        <p14:creationId xmlns:p14="http://schemas.microsoft.com/office/powerpoint/2010/main" val="381861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BB09-08F5-4142-8E95-50505A821FD1}"/>
              </a:ext>
            </a:extLst>
          </p:cNvPr>
          <p:cNvSpPr>
            <a:spLocks noGrp="1"/>
          </p:cNvSpPr>
          <p:nvPr>
            <p:ph type="title"/>
          </p:nvPr>
        </p:nvSpPr>
        <p:spPr>
          <a:xfrm>
            <a:off x="707618" y="370956"/>
            <a:ext cx="10515600" cy="815088"/>
          </a:xfrm>
        </p:spPr>
        <p:txBody>
          <a:bodyPr>
            <a:noAutofit/>
          </a:bodyPr>
          <a:lstStyle/>
          <a:p>
            <a:pPr algn="ctr"/>
            <a:r>
              <a:rPr lang="en-GB" sz="2400" dirty="0">
                <a:latin typeface="Arial" panose="020B0604020202020204" pitchFamily="34" charset="0"/>
                <a:cs typeface="Arial" panose="020B0604020202020204" pitchFamily="34" charset="0"/>
              </a:rPr>
              <a:t>Vaccination – Proportion by Dose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Cumbria comparison to Local Authorities with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similar statistical profiles</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585ED749-9CA9-4F94-8092-AE41EC37C12F}"/>
              </a:ext>
            </a:extLst>
          </p:cNvPr>
          <p:cNvSpPr>
            <a:spLocks noGrp="1"/>
          </p:cNvSpPr>
          <p:nvPr>
            <p:ph type="sldNum" sz="quarter" idx="12"/>
          </p:nvPr>
        </p:nvSpPr>
        <p:spPr/>
        <p:txBody>
          <a:bodyPr/>
          <a:lstStyle/>
          <a:p>
            <a:fld id="{588F5E56-922D-4D27-AF06-19C415FDBC06}" type="slidenum">
              <a:rPr lang="en-GB" smtClean="0"/>
              <a:t>16</a:t>
            </a:fld>
            <a:endParaRPr lang="en-GB"/>
          </a:p>
        </p:txBody>
      </p:sp>
      <p:pic>
        <p:nvPicPr>
          <p:cNvPr id="6" name="Picture 2" descr="image001">
            <a:extLst>
              <a:ext uri="{FF2B5EF4-FFF2-40B4-BE49-F238E27FC236}">
                <a16:creationId xmlns:a16="http://schemas.microsoft.com/office/drawing/2014/main" id="{065A388B-8320-4137-A786-251756B72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0A8F603-AB3B-48AB-9C60-F2BF266546C5}"/>
              </a:ext>
            </a:extLst>
          </p:cNvPr>
          <p:cNvPicPr>
            <a:picLocks noChangeAspect="1"/>
          </p:cNvPicPr>
          <p:nvPr/>
        </p:nvPicPr>
        <p:blipFill>
          <a:blip r:embed="rId3"/>
          <a:stretch>
            <a:fillRect/>
          </a:stretch>
        </p:blipFill>
        <p:spPr>
          <a:xfrm>
            <a:off x="1470977" y="1148580"/>
            <a:ext cx="9250045" cy="5709420"/>
          </a:xfrm>
          <a:prstGeom prst="rect">
            <a:avLst/>
          </a:prstGeom>
        </p:spPr>
      </p:pic>
    </p:spTree>
    <p:extLst>
      <p:ext uri="{BB962C8B-B14F-4D97-AF65-F5344CB8AC3E}">
        <p14:creationId xmlns:p14="http://schemas.microsoft.com/office/powerpoint/2010/main" val="2204026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BB09-08F5-4142-8E95-50505A821FD1}"/>
              </a:ext>
            </a:extLst>
          </p:cNvPr>
          <p:cNvSpPr>
            <a:spLocks noGrp="1"/>
          </p:cNvSpPr>
          <p:nvPr>
            <p:ph type="title"/>
          </p:nvPr>
        </p:nvSpPr>
        <p:spPr>
          <a:xfrm>
            <a:off x="728548" y="346076"/>
            <a:ext cx="10515600" cy="473774"/>
          </a:xfrm>
        </p:spPr>
        <p:txBody>
          <a:bodyPr>
            <a:noAutofit/>
          </a:bodyPr>
          <a:lstStyle/>
          <a:p>
            <a:pPr algn="ctr"/>
            <a:r>
              <a:rPr lang="en-GB" sz="2400" dirty="0">
                <a:latin typeface="Arial" panose="020B0604020202020204" pitchFamily="34" charset="0"/>
                <a:cs typeface="Arial" panose="020B0604020202020204" pitchFamily="34" charset="0"/>
              </a:rPr>
              <a:t>Vaccinations – Proportion by Dose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Cumbria MSOA level mapped</a:t>
            </a:r>
          </a:p>
        </p:txBody>
      </p:sp>
      <p:sp>
        <p:nvSpPr>
          <p:cNvPr id="4" name="Slide Number Placeholder 3">
            <a:extLst>
              <a:ext uri="{FF2B5EF4-FFF2-40B4-BE49-F238E27FC236}">
                <a16:creationId xmlns:a16="http://schemas.microsoft.com/office/drawing/2014/main" id="{585ED749-9CA9-4F94-8092-AE41EC37C12F}"/>
              </a:ext>
            </a:extLst>
          </p:cNvPr>
          <p:cNvSpPr>
            <a:spLocks noGrp="1"/>
          </p:cNvSpPr>
          <p:nvPr>
            <p:ph type="sldNum" sz="quarter" idx="12"/>
          </p:nvPr>
        </p:nvSpPr>
        <p:spPr/>
        <p:txBody>
          <a:bodyPr/>
          <a:lstStyle/>
          <a:p>
            <a:fld id="{588F5E56-922D-4D27-AF06-19C415FDBC06}" type="slidenum">
              <a:rPr lang="en-GB" smtClean="0"/>
              <a:t>17</a:t>
            </a:fld>
            <a:endParaRPr lang="en-GB"/>
          </a:p>
        </p:txBody>
      </p:sp>
      <p:pic>
        <p:nvPicPr>
          <p:cNvPr id="6" name="Picture 2" descr="image001">
            <a:extLst>
              <a:ext uri="{FF2B5EF4-FFF2-40B4-BE49-F238E27FC236}">
                <a16:creationId xmlns:a16="http://schemas.microsoft.com/office/drawing/2014/main" id="{065A388B-8320-4137-A786-251756B720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1DAE889-3DB1-4F76-A070-C7C685E2A261}"/>
              </a:ext>
            </a:extLst>
          </p:cNvPr>
          <p:cNvPicPr>
            <a:picLocks noChangeAspect="1"/>
          </p:cNvPicPr>
          <p:nvPr/>
        </p:nvPicPr>
        <p:blipFill>
          <a:blip r:embed="rId3"/>
          <a:stretch>
            <a:fillRect/>
          </a:stretch>
        </p:blipFill>
        <p:spPr>
          <a:xfrm>
            <a:off x="1239453" y="1139192"/>
            <a:ext cx="9713094" cy="5506085"/>
          </a:xfrm>
          <a:prstGeom prst="rect">
            <a:avLst/>
          </a:prstGeom>
        </p:spPr>
      </p:pic>
    </p:spTree>
    <p:extLst>
      <p:ext uri="{BB962C8B-B14F-4D97-AF65-F5344CB8AC3E}">
        <p14:creationId xmlns:p14="http://schemas.microsoft.com/office/powerpoint/2010/main" val="382971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618" y="53028"/>
            <a:ext cx="10515600" cy="803329"/>
          </a:xfrm>
        </p:spPr>
        <p:txBody>
          <a:bodyPr>
            <a:noAutofit/>
          </a:bodyPr>
          <a:lstStyle/>
          <a:p>
            <a:pPr algn="ctr"/>
            <a:r>
              <a:rPr lang="en-GB" sz="2800" dirty="0">
                <a:latin typeface="Arial" panose="020B0604020202020204" pitchFamily="34" charset="0"/>
                <a:cs typeface="Arial" panose="020B0604020202020204" pitchFamily="34" charset="0"/>
              </a:rPr>
              <a:t>Weekly Summary: Key points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2021 Week 41 (Ending Friday 15</a:t>
            </a:r>
            <a:r>
              <a:rPr lang="en-GB" sz="2800" baseline="30000" dirty="0">
                <a:latin typeface="Arial" panose="020B0604020202020204" pitchFamily="34" charset="0"/>
                <a:cs typeface="Arial" panose="020B0604020202020204" pitchFamily="34" charset="0"/>
              </a:rPr>
              <a:t>th</a:t>
            </a:r>
            <a:r>
              <a:rPr lang="en-GB" sz="2800" dirty="0">
                <a:latin typeface="Arial" panose="020B0604020202020204" pitchFamily="34" charset="0"/>
                <a:cs typeface="Arial" panose="020B0604020202020204" pitchFamily="34" charset="0"/>
              </a:rPr>
              <a:t> October)</a:t>
            </a:r>
          </a:p>
        </p:txBody>
      </p:sp>
      <p:sp>
        <p:nvSpPr>
          <p:cNvPr id="5" name="Slide Number Placeholder 4"/>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2</a:t>
            </a:fld>
            <a:endParaRPr lang="en-GB" dirty="0">
              <a:latin typeface="Arial" panose="020B0604020202020204" pitchFamily="34" charset="0"/>
              <a:cs typeface="Arial" panose="020B0604020202020204" pitchFamily="34" charset="0"/>
            </a:endParaRPr>
          </a:p>
        </p:txBody>
      </p:sp>
      <p:pic>
        <p:nvPicPr>
          <p:cNvPr id="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1025787"/>
            <a:ext cx="12192000" cy="4708981"/>
          </a:xfrm>
          <a:prstGeom prst="rect">
            <a:avLst/>
          </a:prstGeom>
        </p:spPr>
        <p:txBody>
          <a:bodyPr wrap="square">
            <a:spAutoFit/>
          </a:bodyPr>
          <a:lstStyle/>
          <a:p>
            <a:r>
              <a:rPr lang="en-GB" sz="1200" b="1" dirty="0">
                <a:latin typeface="Arial" panose="020B0604020202020204" pitchFamily="34" charset="0"/>
                <a:cs typeface="Arial" panose="020B0604020202020204" pitchFamily="34" charset="0"/>
              </a:rPr>
              <a:t>Cases &amp; Demographics </a:t>
            </a:r>
          </a:p>
          <a:p>
            <a:r>
              <a:rPr lang="en-GB" sz="1200" dirty="0">
                <a:latin typeface="Arial" panose="020B0604020202020204" pitchFamily="34" charset="0"/>
                <a:cs typeface="Arial" panose="020B0604020202020204" pitchFamily="34" charset="0"/>
              </a:rPr>
              <a:t>Key Points for Cumbria and districts in 2021 Week 41 (Ending Friday 15</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October):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There were 2,702 new cases in Cumbria (a decrease of 296, -10%, from 2,998 new cases in the previous week);</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Carlisle overtook Allerdale in having the greatest number of new cases (+540 new cases);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Furthermore, Copeland overtook Barrow-in-Furness in having the highest rate of new cases (720 new cases per 100k population);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Rates in all Cumbrian districts, except Eden, were above the regional and national averages (North West 462 and England 449 new cases per 100k population);</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However, new cases decreased from the previous week in all Cumbrian districts, except Copeland;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 Copeland new cases increased by 16%;</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12-18 age group accounted for the greatest number of new cases in Cumbria followed by the 5-11 age group (+542 and +448 new cases respectively);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12-18 and 5-11 age groups also accounted for by far the greatest rates of new cases in Cumbria (1,480 and 1,202 new cases per 100k population respectively);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However, new cases decreased from the previous week in the 12-18 and 5-11 age groups (-25% and -7% respectively);</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New cases also decreased from the previous week in all other age groups except the 0-4, 19-24, 25-29 and 80+ age groups;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19-24 age group experienced the greatest numerical and proportional increase (an increase of 12, +15%, from the previous week);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New cases in the under 50 age group accounted for 70% of total new cases (compared to 72% in the previous week);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 rate of new cases in the under 50 age group was 2.1 times higher than the rate of new cases in the 50+ age group (compared to 2.3 times higher in the previous week);</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Overall, new cases in the under 50 age group decreased by 12% compared to a 4% decrease in the 50+ age group.</a:t>
            </a:r>
          </a:p>
          <a:p>
            <a:r>
              <a:rPr lang="en-GB" sz="1200" b="1" dirty="0">
                <a:latin typeface="Arial" panose="020B0604020202020204" pitchFamily="34" charset="0"/>
                <a:cs typeface="Arial" panose="020B0604020202020204" pitchFamily="34" charset="0"/>
              </a:rPr>
              <a:t>Health &amp; Hospitalisations </a:t>
            </a:r>
          </a:p>
          <a:p>
            <a:r>
              <a:rPr lang="en-GB" sz="1200" dirty="0">
                <a:latin typeface="Arial" panose="020B0604020202020204" pitchFamily="34" charset="0"/>
                <a:cs typeface="Arial" panose="020B0604020202020204" pitchFamily="34" charset="0"/>
              </a:rPr>
              <a:t>Summary for week ending Tuesday 19</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October:</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number of new patients admitted with COVID-19 Positive status in North Cumbria Integrated Care (NCIC) increased by 16 from the previous week;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Furthermore, the number of new patients admitted with COVID-19 Positive status in University Hospitals of Morecambe Bay NHS Foundation Trust (UHMB) increased by 10 from the previous week;</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The average number of patients with COVID-19 in beds in NCIC increased by 6 from the previous week;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However, the average number of patients with COVID-19 in beds in UHMB decreased by 2 from the previous week.</a:t>
            </a:r>
            <a:r>
              <a:rPr lang="en-GB" sz="1200" dirty="0">
                <a:solidFill>
                  <a:srgbClr val="FF0000"/>
                </a:solidFill>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Mortality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 the week to Friday 8</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October 2021 there were 6 COVID-19 related death o</a:t>
            </a:r>
            <a:r>
              <a:rPr lang="en-GB" sz="1200" i="1" dirty="0">
                <a:latin typeface="Arial" panose="020B0604020202020204" pitchFamily="34" charset="0"/>
                <a:cs typeface="Arial" panose="020B0604020202020204" pitchFamily="34" charset="0"/>
              </a:rPr>
              <a:t>ccurrences </a:t>
            </a:r>
            <a:r>
              <a:rPr lang="en-GB" sz="1200" dirty="0">
                <a:latin typeface="Arial" panose="020B0604020202020204" pitchFamily="34" charset="0"/>
                <a:cs typeface="Arial" panose="020B0604020202020204" pitchFamily="34" charset="0"/>
              </a:rPr>
              <a:t>in Cumbria.</a:t>
            </a:r>
          </a:p>
        </p:txBody>
      </p:sp>
    </p:spTree>
    <p:extLst>
      <p:ext uri="{BB962C8B-B14F-4D97-AF65-F5344CB8AC3E}">
        <p14:creationId xmlns:p14="http://schemas.microsoft.com/office/powerpoint/2010/main" val="1272380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294"/>
            <a:ext cx="10515600" cy="1325563"/>
          </a:xfrm>
        </p:spPr>
        <p:txBody>
          <a:bodyPr>
            <a:normAutofit/>
          </a:bodyPr>
          <a:lstStyle/>
          <a:p>
            <a:pPr algn="ctr"/>
            <a:r>
              <a:rPr lang="en-GB" sz="4000" dirty="0">
                <a:latin typeface="Arial" panose="020B0604020202020204" pitchFamily="34" charset="0"/>
                <a:cs typeface="Arial" panose="020B0604020202020204" pitchFamily="34" charset="0"/>
              </a:rPr>
              <a:t>R estimates &amp; Growth Rates </a:t>
            </a:r>
            <a:br>
              <a:rPr lang="en-GB" sz="4000" dirty="0">
                <a:latin typeface="Arial" panose="020B0604020202020204" pitchFamily="34" charset="0"/>
                <a:cs typeface="Arial" panose="020B0604020202020204" pitchFamily="34" charset="0"/>
              </a:rPr>
            </a:br>
            <a:r>
              <a:rPr lang="en-GB" sz="4000" dirty="0">
                <a:latin typeface="Arial" panose="020B0604020202020204" pitchFamily="34" charset="0"/>
                <a:cs typeface="Arial" panose="020B0604020202020204" pitchFamily="34" charset="0"/>
              </a:rPr>
              <a:t>NHS Region</a:t>
            </a:r>
          </a:p>
        </p:txBody>
      </p:sp>
      <p:sp>
        <p:nvSpPr>
          <p:cNvPr id="3" name="Slide Number Placeholder 2"/>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3</a:t>
            </a:fld>
            <a:endParaRPr lang="en-GB"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41764085"/>
              </p:ext>
            </p:extLst>
          </p:nvPr>
        </p:nvGraphicFramePr>
        <p:xfrm>
          <a:off x="382772" y="1412978"/>
          <a:ext cx="6590683" cy="5178405"/>
        </p:xfrm>
        <a:graphic>
          <a:graphicData uri="http://schemas.openxmlformats.org/drawingml/2006/table">
            <a:tbl>
              <a:tblPr firstRow="1" firstCol="1" bandRow="1">
                <a:tableStyleId>{5C22544A-7EE6-4342-B048-85BDC9FD1C3A}</a:tableStyleId>
              </a:tblPr>
              <a:tblGrid>
                <a:gridCol w="3249799">
                  <a:extLst>
                    <a:ext uri="{9D8B030D-6E8A-4147-A177-3AD203B41FA5}">
                      <a16:colId xmlns:a16="http://schemas.microsoft.com/office/drawing/2014/main" val="288761511"/>
                    </a:ext>
                  </a:extLst>
                </a:gridCol>
                <a:gridCol w="1670442">
                  <a:extLst>
                    <a:ext uri="{9D8B030D-6E8A-4147-A177-3AD203B41FA5}">
                      <a16:colId xmlns:a16="http://schemas.microsoft.com/office/drawing/2014/main" val="2957060460"/>
                    </a:ext>
                  </a:extLst>
                </a:gridCol>
                <a:gridCol w="1670442">
                  <a:extLst>
                    <a:ext uri="{9D8B030D-6E8A-4147-A177-3AD203B41FA5}">
                      <a16:colId xmlns:a16="http://schemas.microsoft.com/office/drawing/2014/main" val="1662821035"/>
                    </a:ext>
                  </a:extLst>
                </a:gridCol>
              </a:tblGrid>
              <a:tr h="1054773">
                <a:tc>
                  <a:txBody>
                    <a:bodyPr/>
                    <a:lstStyle/>
                    <a:p>
                      <a:pPr algn="l" fontAlgn="t"/>
                      <a:r>
                        <a:rPr lang="en-GB" b="1" dirty="0">
                          <a:solidFill>
                            <a:srgbClr val="0B0C0C"/>
                          </a:solidFill>
                          <a:effectLst/>
                          <a:latin typeface="nta"/>
                        </a:rPr>
                        <a:t>Region</a:t>
                      </a:r>
                    </a:p>
                  </a:txBody>
                  <a:tcPr marR="95250" marT="95250" marB="95250"/>
                </a:tc>
                <a:tc>
                  <a:txBody>
                    <a:bodyPr/>
                    <a:lstStyle/>
                    <a:p>
                      <a:pPr algn="ctr" fontAlgn="t"/>
                      <a:r>
                        <a:rPr lang="en-GB" b="1" dirty="0">
                          <a:solidFill>
                            <a:srgbClr val="0B0C0C"/>
                          </a:solidFill>
                          <a:effectLst/>
                          <a:latin typeface="nta"/>
                        </a:rPr>
                        <a:t>R</a:t>
                      </a:r>
                    </a:p>
                  </a:txBody>
                  <a:tcPr marR="95250" marT="95250" marB="95250"/>
                </a:tc>
                <a:tc>
                  <a:txBody>
                    <a:bodyPr/>
                    <a:lstStyle/>
                    <a:p>
                      <a:pPr algn="ctr" fontAlgn="t"/>
                      <a:r>
                        <a:rPr lang="en-GB" b="1">
                          <a:solidFill>
                            <a:srgbClr val="0B0C0C"/>
                          </a:solidFill>
                          <a:effectLst/>
                          <a:latin typeface="nta"/>
                        </a:rPr>
                        <a:t>Growth rate % per day</a:t>
                      </a:r>
                    </a:p>
                  </a:txBody>
                  <a:tcPr marR="95250" marT="95250" marB="95250"/>
                </a:tc>
                <a:extLst>
                  <a:ext uri="{0D108BD9-81ED-4DB2-BD59-A6C34878D82A}">
                    <a16:rowId xmlns:a16="http://schemas.microsoft.com/office/drawing/2014/main" val="1420057720"/>
                  </a:ext>
                </a:extLst>
              </a:tr>
              <a:tr h="515454">
                <a:tc>
                  <a:txBody>
                    <a:bodyPr/>
                    <a:lstStyle/>
                    <a:p>
                      <a:pPr algn="l" fontAlgn="t"/>
                      <a:r>
                        <a:rPr lang="en-GB" b="1">
                          <a:solidFill>
                            <a:srgbClr val="0B0C0C"/>
                          </a:solidFill>
                          <a:effectLst/>
                          <a:latin typeface="nta"/>
                        </a:rPr>
                        <a:t>England</a:t>
                      </a:r>
                    </a:p>
                  </a:txBody>
                  <a:tcPr marR="95250" marT="95250" marB="95250"/>
                </a:tc>
                <a:tc>
                  <a:txBody>
                    <a:bodyPr/>
                    <a:lstStyle/>
                    <a:p>
                      <a:pPr algn="ctr" fontAlgn="t"/>
                      <a:r>
                        <a:rPr lang="en-GB" b="0" dirty="0">
                          <a:effectLst/>
                          <a:latin typeface="inherit"/>
                        </a:rPr>
                        <a:t>0.9 to 1.1</a:t>
                      </a:r>
                    </a:p>
                  </a:txBody>
                  <a:tcPr marR="95250" marT="95250" marB="95250"/>
                </a:tc>
                <a:tc>
                  <a:txBody>
                    <a:bodyPr/>
                    <a:lstStyle/>
                    <a:p>
                      <a:pPr algn="ctr" fontAlgn="t"/>
                      <a:r>
                        <a:rPr lang="en-GB" b="0" dirty="0">
                          <a:effectLst/>
                          <a:latin typeface="inherit"/>
                        </a:rPr>
                        <a:t>-1 to +2</a:t>
                      </a:r>
                    </a:p>
                  </a:txBody>
                  <a:tcPr marR="95250" marT="95250" marB="95250"/>
                </a:tc>
                <a:extLst>
                  <a:ext uri="{0D108BD9-81ED-4DB2-BD59-A6C34878D82A}">
                    <a16:rowId xmlns:a16="http://schemas.microsoft.com/office/drawing/2014/main" val="3191084442"/>
                  </a:ext>
                </a:extLst>
              </a:tr>
              <a:tr h="515454">
                <a:tc>
                  <a:txBody>
                    <a:bodyPr/>
                    <a:lstStyle/>
                    <a:p>
                      <a:pPr algn="l" fontAlgn="t"/>
                      <a:r>
                        <a:rPr lang="en-GB" b="1">
                          <a:solidFill>
                            <a:srgbClr val="0B0C0C"/>
                          </a:solidFill>
                          <a:effectLst/>
                          <a:latin typeface="nta"/>
                        </a:rPr>
                        <a:t>East of England</a:t>
                      </a:r>
                    </a:p>
                  </a:txBody>
                  <a:tcPr marR="95250" marT="95250" marB="95250"/>
                </a:tc>
                <a:tc>
                  <a:txBody>
                    <a:bodyPr/>
                    <a:lstStyle/>
                    <a:p>
                      <a:pPr algn="ctr" fontAlgn="t"/>
                      <a:r>
                        <a:rPr lang="en-GB" b="0" dirty="0">
                          <a:effectLst/>
                          <a:latin typeface="inherit"/>
                        </a:rPr>
                        <a:t>0.9 to 1.2</a:t>
                      </a:r>
                    </a:p>
                  </a:txBody>
                  <a:tcPr marR="95250" marT="95250" marB="95250"/>
                </a:tc>
                <a:tc>
                  <a:txBody>
                    <a:bodyPr/>
                    <a:lstStyle/>
                    <a:p>
                      <a:pPr algn="ctr" fontAlgn="t"/>
                      <a:r>
                        <a:rPr lang="en-GB" b="0" dirty="0">
                          <a:effectLst/>
                          <a:latin typeface="inherit"/>
                        </a:rPr>
                        <a:t>-1 to +3</a:t>
                      </a:r>
                    </a:p>
                  </a:txBody>
                  <a:tcPr marR="95250" marT="95250" marB="95250"/>
                </a:tc>
                <a:extLst>
                  <a:ext uri="{0D108BD9-81ED-4DB2-BD59-A6C34878D82A}">
                    <a16:rowId xmlns:a16="http://schemas.microsoft.com/office/drawing/2014/main" val="445559680"/>
                  </a:ext>
                </a:extLst>
              </a:tr>
              <a:tr h="515454">
                <a:tc>
                  <a:txBody>
                    <a:bodyPr/>
                    <a:lstStyle/>
                    <a:p>
                      <a:pPr algn="l" fontAlgn="t"/>
                      <a:r>
                        <a:rPr lang="en-GB" b="1">
                          <a:solidFill>
                            <a:srgbClr val="0B0C0C"/>
                          </a:solidFill>
                          <a:effectLst/>
                          <a:latin typeface="nta"/>
                        </a:rPr>
                        <a:t>London</a:t>
                      </a:r>
                    </a:p>
                  </a:txBody>
                  <a:tcPr marR="95250" marT="95250" marB="95250"/>
                </a:tc>
                <a:tc>
                  <a:txBody>
                    <a:bodyPr/>
                    <a:lstStyle/>
                    <a:p>
                      <a:pPr algn="ctr" fontAlgn="t"/>
                      <a:r>
                        <a:rPr lang="en-GB" b="0" dirty="0">
                          <a:effectLst/>
                          <a:latin typeface="inherit"/>
                        </a:rPr>
                        <a:t>0.9 to 1.1</a:t>
                      </a:r>
                    </a:p>
                  </a:txBody>
                  <a:tcPr marR="95250" marT="95250" marB="95250"/>
                </a:tc>
                <a:tc>
                  <a:txBody>
                    <a:bodyPr/>
                    <a:lstStyle/>
                    <a:p>
                      <a:pPr algn="ctr" fontAlgn="t"/>
                      <a:r>
                        <a:rPr lang="en-GB" b="0" dirty="0">
                          <a:effectLst/>
                          <a:latin typeface="inherit"/>
                        </a:rPr>
                        <a:t>-2 to +2</a:t>
                      </a:r>
                    </a:p>
                  </a:txBody>
                  <a:tcPr marR="95250" marT="95250" marB="95250"/>
                </a:tc>
                <a:extLst>
                  <a:ext uri="{0D108BD9-81ED-4DB2-BD59-A6C34878D82A}">
                    <a16:rowId xmlns:a16="http://schemas.microsoft.com/office/drawing/2014/main" val="4052792390"/>
                  </a:ext>
                </a:extLst>
              </a:tr>
              <a:tr h="515454">
                <a:tc>
                  <a:txBody>
                    <a:bodyPr/>
                    <a:lstStyle/>
                    <a:p>
                      <a:pPr algn="l" fontAlgn="t"/>
                      <a:r>
                        <a:rPr lang="en-GB" b="1">
                          <a:solidFill>
                            <a:srgbClr val="0B0C0C"/>
                          </a:solidFill>
                          <a:effectLst/>
                          <a:latin typeface="nta"/>
                        </a:rPr>
                        <a:t>Midlands</a:t>
                      </a:r>
                    </a:p>
                  </a:txBody>
                  <a:tcPr marR="95250" marT="95250" marB="95250"/>
                </a:tc>
                <a:tc>
                  <a:txBody>
                    <a:bodyPr/>
                    <a:lstStyle/>
                    <a:p>
                      <a:pPr algn="ctr" fontAlgn="t"/>
                      <a:r>
                        <a:rPr lang="en-GB" b="0" dirty="0">
                          <a:effectLst/>
                          <a:latin typeface="inherit"/>
                        </a:rPr>
                        <a:t>0.9 to 1.1</a:t>
                      </a:r>
                    </a:p>
                  </a:txBody>
                  <a:tcPr marR="95250" marT="95250" marB="95250"/>
                </a:tc>
                <a:tc>
                  <a:txBody>
                    <a:bodyPr/>
                    <a:lstStyle/>
                    <a:p>
                      <a:pPr algn="ctr" fontAlgn="t"/>
                      <a:r>
                        <a:rPr lang="en-GB" b="0" dirty="0">
                          <a:effectLst/>
                          <a:latin typeface="inherit"/>
                        </a:rPr>
                        <a:t>-1 to +2</a:t>
                      </a:r>
                    </a:p>
                  </a:txBody>
                  <a:tcPr marR="95250" marT="95250" marB="95250"/>
                </a:tc>
                <a:extLst>
                  <a:ext uri="{0D108BD9-81ED-4DB2-BD59-A6C34878D82A}">
                    <a16:rowId xmlns:a16="http://schemas.microsoft.com/office/drawing/2014/main" val="1380526586"/>
                  </a:ext>
                </a:extLst>
              </a:tr>
              <a:tr h="515454">
                <a:tc>
                  <a:txBody>
                    <a:bodyPr/>
                    <a:lstStyle/>
                    <a:p>
                      <a:pPr algn="l" fontAlgn="t"/>
                      <a:r>
                        <a:rPr lang="en-GB" b="1">
                          <a:solidFill>
                            <a:srgbClr val="0B0C0C"/>
                          </a:solidFill>
                          <a:effectLst/>
                          <a:latin typeface="nta"/>
                        </a:rPr>
                        <a:t>North East and Yorkshire</a:t>
                      </a:r>
                    </a:p>
                  </a:txBody>
                  <a:tcPr marR="95250" marT="95250" marB="95250"/>
                </a:tc>
                <a:tc>
                  <a:txBody>
                    <a:bodyPr/>
                    <a:lstStyle/>
                    <a:p>
                      <a:pPr algn="ctr" fontAlgn="t"/>
                      <a:r>
                        <a:rPr lang="en-GB" b="0" dirty="0">
                          <a:effectLst/>
                          <a:latin typeface="inherit"/>
                        </a:rPr>
                        <a:t>0.9 to 1.1</a:t>
                      </a:r>
                    </a:p>
                  </a:txBody>
                  <a:tcPr marR="95250" marT="95250" marB="95250"/>
                </a:tc>
                <a:tc>
                  <a:txBody>
                    <a:bodyPr/>
                    <a:lstStyle/>
                    <a:p>
                      <a:pPr algn="ctr" fontAlgn="t"/>
                      <a:r>
                        <a:rPr lang="en-GB" b="0" dirty="0">
                          <a:effectLst/>
                          <a:latin typeface="inherit"/>
                        </a:rPr>
                        <a:t>-1 to +1</a:t>
                      </a:r>
                    </a:p>
                  </a:txBody>
                  <a:tcPr marR="95250" marT="95250" marB="95250"/>
                </a:tc>
                <a:extLst>
                  <a:ext uri="{0D108BD9-81ED-4DB2-BD59-A6C34878D82A}">
                    <a16:rowId xmlns:a16="http://schemas.microsoft.com/office/drawing/2014/main" val="2666167385"/>
                  </a:ext>
                </a:extLst>
              </a:tr>
              <a:tr h="515454">
                <a:tc>
                  <a:txBody>
                    <a:bodyPr/>
                    <a:lstStyle/>
                    <a:p>
                      <a:pPr algn="l" fontAlgn="t"/>
                      <a:r>
                        <a:rPr lang="en-GB" b="1">
                          <a:solidFill>
                            <a:srgbClr val="0B0C0C"/>
                          </a:solidFill>
                          <a:effectLst/>
                          <a:latin typeface="nta"/>
                        </a:rPr>
                        <a:t>North West</a:t>
                      </a:r>
                    </a:p>
                  </a:txBody>
                  <a:tcPr marR="95250" marT="95250" marB="95250"/>
                </a:tc>
                <a:tc>
                  <a:txBody>
                    <a:bodyPr/>
                    <a:lstStyle/>
                    <a:p>
                      <a:pPr algn="ctr" fontAlgn="t"/>
                      <a:r>
                        <a:rPr lang="en-GB" b="0" dirty="0">
                          <a:effectLst/>
                          <a:latin typeface="inherit"/>
                        </a:rPr>
                        <a:t>0.9 to 1.1</a:t>
                      </a:r>
                    </a:p>
                  </a:txBody>
                  <a:tcPr marR="95250" marT="95250" marB="95250"/>
                </a:tc>
                <a:tc>
                  <a:txBody>
                    <a:bodyPr/>
                    <a:lstStyle/>
                    <a:p>
                      <a:pPr algn="ctr" fontAlgn="t"/>
                      <a:r>
                        <a:rPr lang="en-GB" b="0" dirty="0">
                          <a:effectLst/>
                          <a:latin typeface="inherit"/>
                        </a:rPr>
                        <a:t>-1 to +2</a:t>
                      </a:r>
                    </a:p>
                  </a:txBody>
                  <a:tcPr marR="95250" marT="95250" marB="95250"/>
                </a:tc>
                <a:extLst>
                  <a:ext uri="{0D108BD9-81ED-4DB2-BD59-A6C34878D82A}">
                    <a16:rowId xmlns:a16="http://schemas.microsoft.com/office/drawing/2014/main" val="900247859"/>
                  </a:ext>
                </a:extLst>
              </a:tr>
              <a:tr h="515454">
                <a:tc>
                  <a:txBody>
                    <a:bodyPr/>
                    <a:lstStyle/>
                    <a:p>
                      <a:pPr algn="l" fontAlgn="t"/>
                      <a:r>
                        <a:rPr lang="en-GB" b="1">
                          <a:solidFill>
                            <a:srgbClr val="0B0C0C"/>
                          </a:solidFill>
                          <a:effectLst/>
                          <a:latin typeface="nta"/>
                        </a:rPr>
                        <a:t>South East</a:t>
                      </a:r>
                    </a:p>
                  </a:txBody>
                  <a:tcPr marR="95250" marT="95250" marB="95250"/>
                </a:tc>
                <a:tc>
                  <a:txBody>
                    <a:bodyPr/>
                    <a:lstStyle/>
                    <a:p>
                      <a:pPr algn="ctr" fontAlgn="t"/>
                      <a:r>
                        <a:rPr lang="en-GB" b="0" dirty="0">
                          <a:effectLst/>
                          <a:latin typeface="inherit"/>
                        </a:rPr>
                        <a:t>0.9 to 1.1</a:t>
                      </a:r>
                    </a:p>
                  </a:txBody>
                  <a:tcPr marR="95250" marT="95250" marB="95250"/>
                </a:tc>
                <a:tc>
                  <a:txBody>
                    <a:bodyPr/>
                    <a:lstStyle/>
                    <a:p>
                      <a:pPr algn="ctr" fontAlgn="t"/>
                      <a:r>
                        <a:rPr lang="en-GB" b="0" dirty="0">
                          <a:effectLst/>
                          <a:latin typeface="inherit"/>
                        </a:rPr>
                        <a:t>-1 to +2</a:t>
                      </a:r>
                    </a:p>
                  </a:txBody>
                  <a:tcPr marR="95250" marT="95250" marB="95250"/>
                </a:tc>
                <a:extLst>
                  <a:ext uri="{0D108BD9-81ED-4DB2-BD59-A6C34878D82A}">
                    <a16:rowId xmlns:a16="http://schemas.microsoft.com/office/drawing/2014/main" val="3314231153"/>
                  </a:ext>
                </a:extLst>
              </a:tr>
              <a:tr h="515454">
                <a:tc>
                  <a:txBody>
                    <a:bodyPr/>
                    <a:lstStyle/>
                    <a:p>
                      <a:pPr algn="l" fontAlgn="t"/>
                      <a:r>
                        <a:rPr lang="en-GB" b="1">
                          <a:solidFill>
                            <a:srgbClr val="0B0C0C"/>
                          </a:solidFill>
                          <a:effectLst/>
                          <a:latin typeface="nta"/>
                        </a:rPr>
                        <a:t>South West</a:t>
                      </a:r>
                    </a:p>
                  </a:txBody>
                  <a:tcPr marR="95250" marT="95250" marB="95250"/>
                </a:tc>
                <a:tc>
                  <a:txBody>
                    <a:bodyPr/>
                    <a:lstStyle/>
                    <a:p>
                      <a:pPr algn="ctr" fontAlgn="t"/>
                      <a:r>
                        <a:rPr lang="en-GB" b="0" dirty="0">
                          <a:effectLst/>
                          <a:latin typeface="inherit"/>
                        </a:rPr>
                        <a:t>0.9 to 1.1</a:t>
                      </a:r>
                    </a:p>
                  </a:txBody>
                  <a:tcPr marR="95250" marT="95250" marB="95250"/>
                </a:tc>
                <a:tc>
                  <a:txBody>
                    <a:bodyPr/>
                    <a:lstStyle/>
                    <a:p>
                      <a:pPr algn="ctr" fontAlgn="t"/>
                      <a:r>
                        <a:rPr lang="en-GB" b="0" dirty="0">
                          <a:effectLst/>
                          <a:latin typeface="inherit"/>
                        </a:rPr>
                        <a:t>-1 to +2</a:t>
                      </a:r>
                    </a:p>
                  </a:txBody>
                  <a:tcPr marR="95250" marT="95250" marB="95250"/>
                </a:tc>
                <a:extLst>
                  <a:ext uri="{0D108BD9-81ED-4DB2-BD59-A6C34878D82A}">
                    <a16:rowId xmlns:a16="http://schemas.microsoft.com/office/drawing/2014/main" val="703882481"/>
                  </a:ext>
                </a:extLst>
              </a:tr>
            </a:tbl>
          </a:graphicData>
        </a:graphic>
      </p:graphicFrame>
      <p:sp>
        <p:nvSpPr>
          <p:cNvPr id="5" name="Rectangle 1"/>
          <p:cNvSpPr>
            <a:spLocks noChangeArrowheads="1"/>
          </p:cNvSpPr>
          <p:nvPr/>
        </p:nvSpPr>
        <p:spPr bwMode="auto">
          <a:xfrm>
            <a:off x="7169866" y="1555073"/>
            <a:ext cx="4656204"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GB" altLang="en-US" sz="1600" dirty="0">
                <a:latin typeface="Arial" panose="020B0604020202020204" pitchFamily="34" charset="0"/>
                <a:ea typeface="Calibri" panose="020F0502020204030204" pitchFamily="34" charset="0"/>
                <a:cs typeface="Arial" panose="020B0604020202020204" pitchFamily="34" charset="0"/>
              </a:rPr>
              <a:t>Source: gov.uk. Last updated</a:t>
            </a:r>
          </a:p>
          <a:p>
            <a:pPr lvl="0" algn="ctr" eaLnBrk="0" fontAlgn="base" hangingPunct="0">
              <a:spcBef>
                <a:spcPct val="0"/>
              </a:spcBef>
              <a:spcAft>
                <a:spcPct val="0"/>
              </a:spcAft>
            </a:pPr>
            <a:r>
              <a:rPr lang="en-GB" altLang="en-US" sz="1600" dirty="0">
                <a:latin typeface="Arial" panose="020B0604020202020204" pitchFamily="34" charset="0"/>
                <a:ea typeface="Calibri" panose="020F0502020204030204" pitchFamily="34" charset="0"/>
                <a:cs typeface="Arial" panose="020B0604020202020204" pitchFamily="34" charset="0"/>
              </a:rPr>
              <a:t>15 October 2021</a:t>
            </a: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kumimoji="0" lang="en-GB" altLang="en-US" sz="1600" b="0" i="0" u="none" strike="noStrike" cap="none" normalizeH="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North Cumbria falls within the North East and Yorkshire region.</a:t>
            </a:r>
            <a:endParaRPr kumimoji="0" lang="en-GB" altLang="en-US" sz="105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 name="TextBox 5"/>
          <p:cNvSpPr txBox="1"/>
          <p:nvPr/>
        </p:nvSpPr>
        <p:spPr>
          <a:xfrm>
            <a:off x="7105551" y="2988324"/>
            <a:ext cx="4784834" cy="1815882"/>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The values are shown as a range, the most likely true values are somewhere towards the middle of this range.</a:t>
            </a:r>
          </a:p>
          <a:p>
            <a:pPr algn="ctr"/>
            <a:endParaRPr lang="en-GB" sz="1400" dirty="0">
              <a:latin typeface="Arial" panose="020B0604020202020204" pitchFamily="34" charset="0"/>
              <a:cs typeface="Arial" panose="020B0604020202020204" pitchFamily="34" charset="0"/>
            </a:endParaRPr>
          </a:p>
          <a:p>
            <a:pPr algn="ctr"/>
            <a:r>
              <a:rPr lang="en-GB" sz="1400" dirty="0">
                <a:latin typeface="Arial" panose="020B0604020202020204" pitchFamily="34" charset="0"/>
                <a:cs typeface="Arial" panose="020B0604020202020204" pitchFamily="34" charset="0"/>
              </a:rPr>
              <a:t>* Particular care should be taken when interpreting these estimates as they are based on low numbers of cases, hospitalisations or deaths, and/or dominated by clustered outbreaks. They should not be treated as robust enough to inform policy decisions alone.</a:t>
            </a:r>
            <a:endParaRPr lang="en-GB" sz="1200" dirty="0">
              <a:latin typeface="Arial" panose="020B0604020202020204" pitchFamily="34" charset="0"/>
              <a:cs typeface="Arial" panose="020B0604020202020204" pitchFamily="34" charset="0"/>
            </a:endParaRPr>
          </a:p>
        </p:txBody>
      </p:sp>
      <p:pic>
        <p:nvPicPr>
          <p:cNvPr id="8"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35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2" y="1"/>
            <a:ext cx="12199062" cy="797701"/>
          </a:xfrm>
        </p:spPr>
        <p:txBody>
          <a:bodyPr/>
          <a:lstStyle/>
          <a:p>
            <a:pPr algn="ctr"/>
            <a:r>
              <a:rPr lang="en-GB" dirty="0">
                <a:latin typeface="Arial" panose="020B0604020202020204" pitchFamily="34" charset="0"/>
                <a:cs typeface="Arial" panose="020B0604020202020204" pitchFamily="34" charset="0"/>
              </a:rPr>
              <a:t>Cases</a:t>
            </a:r>
          </a:p>
        </p:txBody>
      </p:sp>
      <p:pic>
        <p:nvPicPr>
          <p:cNvPr id="5"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588F5E56-922D-4D27-AF06-19C415FDBC06}" type="slidenum">
              <a:rPr lang="en-GB" smtClean="0">
                <a:solidFill>
                  <a:srgbClr val="FF0000"/>
                </a:solidFill>
                <a:latin typeface="Arial" panose="020B0604020202020204" pitchFamily="34" charset="0"/>
                <a:cs typeface="Arial" panose="020B0604020202020204" pitchFamily="34" charset="0"/>
              </a:rPr>
              <a:t>4</a:t>
            </a:fld>
            <a:endParaRPr lang="en-GB">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107306" y="6302375"/>
            <a:ext cx="568960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Note: This represents the number of </a:t>
            </a:r>
            <a:r>
              <a:rPr lang="en-GB" sz="1400" u="sng" dirty="0">
                <a:latin typeface="Arial" panose="020B0604020202020204" pitchFamily="34" charset="0"/>
                <a:cs typeface="Arial" panose="020B0604020202020204" pitchFamily="34" charset="0"/>
              </a:rPr>
              <a:t>people</a:t>
            </a:r>
            <a:r>
              <a:rPr lang="en-GB" sz="1400" dirty="0">
                <a:latin typeface="Arial" panose="020B0604020202020204" pitchFamily="34" charset="0"/>
                <a:cs typeface="Arial" panose="020B0604020202020204" pitchFamily="34" charset="0"/>
              </a:rPr>
              <a:t> with a positive test result</a:t>
            </a:r>
          </a:p>
        </p:txBody>
      </p:sp>
      <p:sp>
        <p:nvSpPr>
          <p:cNvPr id="4" name="TextBox 3"/>
          <p:cNvSpPr txBox="1"/>
          <p:nvPr/>
        </p:nvSpPr>
        <p:spPr>
          <a:xfrm>
            <a:off x="107306" y="797702"/>
            <a:ext cx="11994579" cy="138499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Key Points for Cumbria and districts in 2021 Week 41 (Ending Friday 15</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October):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There were 2,702 new cases in Cumbria (a decrease of 296, -10%, from 2,998 new cases in the previous week);</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Carlisle overtook Allerdale in having the greatest number of new cases (+540 new cases);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Furthermore, Copeland overtook Barrow-in-Furness in having the highest rate of new cases (720 new cases per 100k population);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Rates in all Cumbrian districts, except Eden, were above the regional and national averages (North West 462 and England 449 new cases per 100k population);</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However, new cases decreased from the previous week in all Cumbrian districts, except Copeland;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 Copeland new cases increased by 16%.</a:t>
            </a:r>
          </a:p>
        </p:txBody>
      </p:sp>
      <p:pic>
        <p:nvPicPr>
          <p:cNvPr id="9" name="Picture 8">
            <a:extLst>
              <a:ext uri="{FF2B5EF4-FFF2-40B4-BE49-F238E27FC236}">
                <a16:creationId xmlns:a16="http://schemas.microsoft.com/office/drawing/2014/main" id="{81231000-5B70-4AD8-90D5-3B9739EED7A2}"/>
              </a:ext>
            </a:extLst>
          </p:cNvPr>
          <p:cNvPicPr>
            <a:picLocks noChangeAspect="1"/>
          </p:cNvPicPr>
          <p:nvPr/>
        </p:nvPicPr>
        <p:blipFill>
          <a:blip r:embed="rId3"/>
          <a:stretch>
            <a:fillRect/>
          </a:stretch>
        </p:blipFill>
        <p:spPr>
          <a:xfrm>
            <a:off x="1229523" y="2326585"/>
            <a:ext cx="9732954" cy="3865645"/>
          </a:xfrm>
          <a:prstGeom prst="rect">
            <a:avLst/>
          </a:prstGeom>
        </p:spPr>
      </p:pic>
    </p:spTree>
    <p:extLst>
      <p:ext uri="{BB962C8B-B14F-4D97-AF65-F5344CB8AC3E}">
        <p14:creationId xmlns:p14="http://schemas.microsoft.com/office/powerpoint/2010/main" val="1686302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304B02-FB29-4A96-942C-67753D4CBC90}"/>
              </a:ext>
            </a:extLst>
          </p:cNvPr>
          <p:cNvPicPr>
            <a:picLocks noChangeAspect="1"/>
          </p:cNvPicPr>
          <p:nvPr/>
        </p:nvPicPr>
        <p:blipFill>
          <a:blip r:embed="rId2"/>
          <a:stretch>
            <a:fillRect/>
          </a:stretch>
        </p:blipFill>
        <p:spPr>
          <a:xfrm>
            <a:off x="87596" y="1132439"/>
            <a:ext cx="11991408" cy="4866958"/>
          </a:xfrm>
          <a:prstGeom prst="rect">
            <a:avLst/>
          </a:prstGeom>
        </p:spPr>
      </p:pic>
      <p:pic>
        <p:nvPicPr>
          <p:cNvPr id="3"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5</a:t>
            </a:fld>
            <a:endParaRPr lang="en-GB">
              <a:latin typeface="Arial" panose="020B0604020202020204" pitchFamily="34" charset="0"/>
              <a:cs typeface="Arial" panose="020B0604020202020204" pitchFamily="34" charset="0"/>
            </a:endParaRPr>
          </a:p>
        </p:txBody>
      </p:sp>
      <p:sp>
        <p:nvSpPr>
          <p:cNvPr id="5" name="TextBox 4"/>
          <p:cNvSpPr txBox="1"/>
          <p:nvPr/>
        </p:nvSpPr>
        <p:spPr>
          <a:xfrm>
            <a:off x="1394847" y="216660"/>
            <a:ext cx="9113004"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Cumbria Cases</a:t>
            </a:r>
          </a:p>
        </p:txBody>
      </p:sp>
      <p:sp>
        <p:nvSpPr>
          <p:cNvPr id="8" name="TextBox 7"/>
          <p:cNvSpPr txBox="1"/>
          <p:nvPr/>
        </p:nvSpPr>
        <p:spPr>
          <a:xfrm>
            <a:off x="2921429" y="6105727"/>
            <a:ext cx="7586422" cy="30807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Source: PHE (data represents the number of people with a positive test result)</a:t>
            </a:r>
          </a:p>
        </p:txBody>
      </p:sp>
      <p:sp>
        <p:nvSpPr>
          <p:cNvPr id="12" name="TextBox 11">
            <a:extLst>
              <a:ext uri="{FF2B5EF4-FFF2-40B4-BE49-F238E27FC236}">
                <a16:creationId xmlns:a16="http://schemas.microsoft.com/office/drawing/2014/main" id="{F043D3E3-D1D4-409E-B492-A538DB2C6854}"/>
              </a:ext>
            </a:extLst>
          </p:cNvPr>
          <p:cNvSpPr txBox="1"/>
          <p:nvPr/>
        </p:nvSpPr>
        <p:spPr>
          <a:xfrm>
            <a:off x="3552189" y="2004244"/>
            <a:ext cx="2504938" cy="584775"/>
          </a:xfrm>
          <a:prstGeom prst="rect">
            <a:avLst/>
          </a:prstGeom>
          <a:noFill/>
        </p:spPr>
        <p:txBody>
          <a:bodyPr wrap="square" rtlCol="0">
            <a:spAutoFit/>
          </a:bodyPr>
          <a:lstStyle/>
          <a:p>
            <a:pPr algn="ctr"/>
            <a:r>
              <a:rPr lang="en-GB" sz="1600" dirty="0">
                <a:solidFill>
                  <a:srgbClr val="FF0000"/>
                </a:solidFill>
              </a:rPr>
              <a:t>3</a:t>
            </a:r>
            <a:r>
              <a:rPr lang="en-GB" sz="1600" baseline="30000" dirty="0">
                <a:solidFill>
                  <a:srgbClr val="FF0000"/>
                </a:solidFill>
              </a:rPr>
              <a:t>rd</a:t>
            </a:r>
            <a:r>
              <a:rPr lang="en-GB" sz="1600" dirty="0">
                <a:solidFill>
                  <a:srgbClr val="FF0000"/>
                </a:solidFill>
              </a:rPr>
              <a:t> Lockdown: </a:t>
            </a:r>
          </a:p>
          <a:p>
            <a:pPr algn="ctr"/>
            <a:r>
              <a:rPr lang="en-GB" sz="1600" dirty="0">
                <a:solidFill>
                  <a:srgbClr val="FF0000"/>
                </a:solidFill>
              </a:rPr>
              <a:t>5</a:t>
            </a:r>
            <a:r>
              <a:rPr lang="en-GB" sz="1600" baseline="30000" dirty="0">
                <a:solidFill>
                  <a:srgbClr val="FF0000"/>
                </a:solidFill>
              </a:rPr>
              <a:t>th</a:t>
            </a:r>
            <a:r>
              <a:rPr lang="en-GB" sz="1600" dirty="0">
                <a:solidFill>
                  <a:srgbClr val="FF0000"/>
                </a:solidFill>
              </a:rPr>
              <a:t> Jan-29</a:t>
            </a:r>
            <a:r>
              <a:rPr lang="en-GB" sz="1600" baseline="30000" dirty="0">
                <a:solidFill>
                  <a:srgbClr val="FF0000"/>
                </a:solidFill>
              </a:rPr>
              <a:t>th</a:t>
            </a:r>
            <a:r>
              <a:rPr lang="en-GB" sz="1600" dirty="0">
                <a:solidFill>
                  <a:srgbClr val="FF0000"/>
                </a:solidFill>
              </a:rPr>
              <a:t> Mar</a:t>
            </a:r>
          </a:p>
        </p:txBody>
      </p:sp>
      <p:sp>
        <p:nvSpPr>
          <p:cNvPr id="10" name="Rectangle 9">
            <a:extLst>
              <a:ext uri="{FF2B5EF4-FFF2-40B4-BE49-F238E27FC236}">
                <a16:creationId xmlns:a16="http://schemas.microsoft.com/office/drawing/2014/main" id="{2E7F2C9E-977E-40AD-8DE5-0F59CAFB9092}"/>
              </a:ext>
            </a:extLst>
          </p:cNvPr>
          <p:cNvSpPr/>
          <p:nvPr/>
        </p:nvSpPr>
        <p:spPr>
          <a:xfrm>
            <a:off x="1700576" y="1960754"/>
            <a:ext cx="823352" cy="2928864"/>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864CE5E-93BB-4EBE-88BD-CA91E048F2C2}"/>
              </a:ext>
            </a:extLst>
          </p:cNvPr>
          <p:cNvSpPr/>
          <p:nvPr/>
        </p:nvSpPr>
        <p:spPr>
          <a:xfrm>
            <a:off x="3543329" y="2004244"/>
            <a:ext cx="2504938" cy="2882573"/>
          </a:xfrm>
          <a:prstGeom prst="rect">
            <a:avLst/>
          </a:pr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33A922CF-D38C-4B36-8D3F-200BD283FD77}"/>
              </a:ext>
            </a:extLst>
          </p:cNvPr>
          <p:cNvSpPr txBox="1"/>
          <p:nvPr/>
        </p:nvSpPr>
        <p:spPr>
          <a:xfrm>
            <a:off x="1669533" y="1995724"/>
            <a:ext cx="885438" cy="707886"/>
          </a:xfrm>
          <a:prstGeom prst="rect">
            <a:avLst/>
          </a:prstGeom>
          <a:noFill/>
        </p:spPr>
        <p:txBody>
          <a:bodyPr wrap="square" rtlCol="0">
            <a:spAutoFit/>
          </a:bodyPr>
          <a:lstStyle/>
          <a:p>
            <a:pPr algn="ctr"/>
            <a:r>
              <a:rPr lang="en-GB" sz="1000" dirty="0">
                <a:solidFill>
                  <a:srgbClr val="FF0000"/>
                </a:solidFill>
              </a:rPr>
              <a:t>2</a:t>
            </a:r>
            <a:r>
              <a:rPr lang="en-GB" sz="1000" baseline="30000" dirty="0">
                <a:solidFill>
                  <a:srgbClr val="FF0000"/>
                </a:solidFill>
              </a:rPr>
              <a:t>nd</a:t>
            </a:r>
            <a:r>
              <a:rPr lang="en-GB" sz="1000" dirty="0">
                <a:solidFill>
                  <a:srgbClr val="FF0000"/>
                </a:solidFill>
              </a:rPr>
              <a:t> Lockdown: </a:t>
            </a:r>
          </a:p>
          <a:p>
            <a:pPr algn="ctr"/>
            <a:r>
              <a:rPr lang="en-GB" sz="1000" dirty="0">
                <a:solidFill>
                  <a:srgbClr val="FF0000"/>
                </a:solidFill>
              </a:rPr>
              <a:t>5</a:t>
            </a:r>
            <a:r>
              <a:rPr lang="en-GB" sz="1000" baseline="30000" dirty="0">
                <a:solidFill>
                  <a:srgbClr val="FF0000"/>
                </a:solidFill>
              </a:rPr>
              <a:t>th</a:t>
            </a:r>
            <a:r>
              <a:rPr lang="en-GB" sz="1000" dirty="0">
                <a:solidFill>
                  <a:srgbClr val="FF0000"/>
                </a:solidFill>
              </a:rPr>
              <a:t> Nov-2</a:t>
            </a:r>
            <a:r>
              <a:rPr lang="en-GB" sz="1000" baseline="30000" dirty="0">
                <a:solidFill>
                  <a:srgbClr val="FF0000"/>
                </a:solidFill>
              </a:rPr>
              <a:t>nd</a:t>
            </a:r>
            <a:r>
              <a:rPr lang="en-GB" sz="1000" dirty="0">
                <a:solidFill>
                  <a:srgbClr val="FF0000"/>
                </a:solidFill>
              </a:rPr>
              <a:t> Dec</a:t>
            </a:r>
          </a:p>
        </p:txBody>
      </p:sp>
      <p:sp>
        <p:nvSpPr>
          <p:cNvPr id="15" name="Rectangle 14">
            <a:extLst>
              <a:ext uri="{FF2B5EF4-FFF2-40B4-BE49-F238E27FC236}">
                <a16:creationId xmlns:a16="http://schemas.microsoft.com/office/drawing/2014/main" id="{1CC59A4A-04C4-42CF-8A81-DC91078F9E8B}"/>
              </a:ext>
            </a:extLst>
          </p:cNvPr>
          <p:cNvSpPr/>
          <p:nvPr/>
        </p:nvSpPr>
        <p:spPr>
          <a:xfrm>
            <a:off x="6048267" y="1996832"/>
            <a:ext cx="458855" cy="2888878"/>
          </a:xfrm>
          <a:prstGeom prst="rect">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406613E-3BD4-4BF3-BD73-0417B4C719CE}"/>
              </a:ext>
            </a:extLst>
          </p:cNvPr>
          <p:cNvSpPr/>
          <p:nvPr/>
        </p:nvSpPr>
        <p:spPr>
          <a:xfrm>
            <a:off x="6497922" y="2001562"/>
            <a:ext cx="1067304" cy="2888878"/>
          </a:xfrm>
          <a:prstGeom prst="rect">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11FCA846-FB1A-44CE-A404-FA64093C20E3}"/>
              </a:ext>
            </a:extLst>
          </p:cNvPr>
          <p:cNvSpPr txBox="1"/>
          <p:nvPr/>
        </p:nvSpPr>
        <p:spPr>
          <a:xfrm>
            <a:off x="5980697" y="2001562"/>
            <a:ext cx="593994" cy="1061829"/>
          </a:xfrm>
          <a:prstGeom prst="rect">
            <a:avLst/>
          </a:prstGeom>
          <a:noFill/>
        </p:spPr>
        <p:txBody>
          <a:bodyPr wrap="square" rtlCol="0">
            <a:spAutoFit/>
          </a:bodyPr>
          <a:lstStyle/>
          <a:p>
            <a:pPr algn="ctr"/>
            <a:r>
              <a:rPr lang="en-GB" sz="1050" dirty="0">
                <a:solidFill>
                  <a:schemeClr val="accent2"/>
                </a:solidFill>
              </a:rPr>
              <a:t>Step 1 Easing: </a:t>
            </a:r>
          </a:p>
          <a:p>
            <a:pPr algn="ctr"/>
            <a:r>
              <a:rPr lang="en-GB" sz="1050" dirty="0">
                <a:solidFill>
                  <a:schemeClr val="accent2"/>
                </a:solidFill>
              </a:rPr>
              <a:t>29</a:t>
            </a:r>
            <a:r>
              <a:rPr lang="en-GB" sz="1050" baseline="30000" dirty="0">
                <a:solidFill>
                  <a:schemeClr val="accent2"/>
                </a:solidFill>
              </a:rPr>
              <a:t>th</a:t>
            </a:r>
            <a:r>
              <a:rPr lang="en-GB" sz="1050" dirty="0">
                <a:solidFill>
                  <a:schemeClr val="accent2"/>
                </a:solidFill>
              </a:rPr>
              <a:t> Mar-12</a:t>
            </a:r>
            <a:r>
              <a:rPr lang="en-GB" sz="1050" baseline="30000" dirty="0">
                <a:solidFill>
                  <a:schemeClr val="accent2"/>
                </a:solidFill>
              </a:rPr>
              <a:t>th</a:t>
            </a:r>
            <a:r>
              <a:rPr lang="en-GB" sz="1050" dirty="0">
                <a:solidFill>
                  <a:schemeClr val="accent2"/>
                </a:solidFill>
              </a:rPr>
              <a:t> Apr</a:t>
            </a:r>
          </a:p>
        </p:txBody>
      </p:sp>
      <p:sp>
        <p:nvSpPr>
          <p:cNvPr id="19" name="TextBox 18">
            <a:extLst>
              <a:ext uri="{FF2B5EF4-FFF2-40B4-BE49-F238E27FC236}">
                <a16:creationId xmlns:a16="http://schemas.microsoft.com/office/drawing/2014/main" id="{E1D44771-3A9D-4005-B5D5-6648A72B430A}"/>
              </a:ext>
            </a:extLst>
          </p:cNvPr>
          <p:cNvSpPr txBox="1"/>
          <p:nvPr/>
        </p:nvSpPr>
        <p:spPr>
          <a:xfrm>
            <a:off x="6514006" y="2021244"/>
            <a:ext cx="1067304" cy="646331"/>
          </a:xfrm>
          <a:prstGeom prst="rect">
            <a:avLst/>
          </a:prstGeom>
          <a:noFill/>
        </p:spPr>
        <p:txBody>
          <a:bodyPr wrap="square" rtlCol="0">
            <a:spAutoFit/>
          </a:bodyPr>
          <a:lstStyle/>
          <a:p>
            <a:pPr algn="ctr"/>
            <a:r>
              <a:rPr lang="en-GB" sz="1200" dirty="0">
                <a:solidFill>
                  <a:schemeClr val="accent4"/>
                </a:solidFill>
              </a:rPr>
              <a:t>Step 2 Easing: </a:t>
            </a:r>
          </a:p>
          <a:p>
            <a:pPr algn="ctr"/>
            <a:r>
              <a:rPr lang="en-GB" sz="1200" dirty="0">
                <a:solidFill>
                  <a:schemeClr val="accent4"/>
                </a:solidFill>
              </a:rPr>
              <a:t>12</a:t>
            </a:r>
            <a:r>
              <a:rPr lang="en-GB" sz="1200" baseline="30000" dirty="0">
                <a:solidFill>
                  <a:schemeClr val="accent4"/>
                </a:solidFill>
              </a:rPr>
              <a:t>th</a:t>
            </a:r>
            <a:r>
              <a:rPr lang="en-GB" sz="1200" dirty="0">
                <a:solidFill>
                  <a:schemeClr val="accent4"/>
                </a:solidFill>
              </a:rPr>
              <a:t> Apr-</a:t>
            </a:r>
          </a:p>
          <a:p>
            <a:pPr algn="ctr"/>
            <a:r>
              <a:rPr lang="en-GB" sz="1200" dirty="0">
                <a:solidFill>
                  <a:schemeClr val="accent4"/>
                </a:solidFill>
              </a:rPr>
              <a:t>17</a:t>
            </a:r>
            <a:r>
              <a:rPr lang="en-GB" sz="1200" baseline="30000" dirty="0">
                <a:solidFill>
                  <a:schemeClr val="accent4"/>
                </a:solidFill>
              </a:rPr>
              <a:t>th</a:t>
            </a:r>
            <a:r>
              <a:rPr lang="en-GB" sz="1200" dirty="0">
                <a:solidFill>
                  <a:schemeClr val="accent4"/>
                </a:solidFill>
              </a:rPr>
              <a:t> May</a:t>
            </a:r>
          </a:p>
        </p:txBody>
      </p:sp>
      <p:sp>
        <p:nvSpPr>
          <p:cNvPr id="20" name="Rectangle 19">
            <a:extLst>
              <a:ext uri="{FF2B5EF4-FFF2-40B4-BE49-F238E27FC236}">
                <a16:creationId xmlns:a16="http://schemas.microsoft.com/office/drawing/2014/main" id="{9C07858C-900D-4376-8272-30B914BD066C}"/>
              </a:ext>
            </a:extLst>
          </p:cNvPr>
          <p:cNvSpPr/>
          <p:nvPr/>
        </p:nvSpPr>
        <p:spPr>
          <a:xfrm>
            <a:off x="7565222" y="1996832"/>
            <a:ext cx="1797717" cy="2888878"/>
          </a:xfrm>
          <a:prstGeom prst="rect">
            <a:avLst/>
          </a:prstGeom>
          <a:solidFill>
            <a:srgbClr val="92D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DEFBE2B1-0859-4FAA-BDF2-322E631AC2D4}"/>
              </a:ext>
            </a:extLst>
          </p:cNvPr>
          <p:cNvSpPr txBox="1"/>
          <p:nvPr/>
        </p:nvSpPr>
        <p:spPr>
          <a:xfrm>
            <a:off x="7728439" y="1992102"/>
            <a:ext cx="1455202" cy="830997"/>
          </a:xfrm>
          <a:prstGeom prst="rect">
            <a:avLst/>
          </a:prstGeom>
          <a:noFill/>
        </p:spPr>
        <p:txBody>
          <a:bodyPr wrap="square" rtlCol="0">
            <a:spAutoFit/>
          </a:bodyPr>
          <a:lstStyle/>
          <a:p>
            <a:pPr algn="ctr"/>
            <a:r>
              <a:rPr lang="en-GB" sz="1600" dirty="0">
                <a:solidFill>
                  <a:srgbClr val="CBEC06"/>
                </a:solidFill>
              </a:rPr>
              <a:t>Step 3 Easing: </a:t>
            </a:r>
          </a:p>
          <a:p>
            <a:pPr algn="ctr"/>
            <a:r>
              <a:rPr lang="en-GB" sz="1600" dirty="0">
                <a:solidFill>
                  <a:srgbClr val="CBEC06"/>
                </a:solidFill>
              </a:rPr>
              <a:t>17</a:t>
            </a:r>
            <a:r>
              <a:rPr lang="en-GB" sz="1600" baseline="30000" dirty="0">
                <a:solidFill>
                  <a:srgbClr val="CBEC06"/>
                </a:solidFill>
              </a:rPr>
              <a:t>th</a:t>
            </a:r>
            <a:r>
              <a:rPr lang="en-GB" sz="1600" dirty="0">
                <a:solidFill>
                  <a:srgbClr val="CBEC06"/>
                </a:solidFill>
              </a:rPr>
              <a:t> May-18</a:t>
            </a:r>
            <a:r>
              <a:rPr lang="en-GB" sz="1600" baseline="30000" dirty="0">
                <a:solidFill>
                  <a:srgbClr val="CBEC06"/>
                </a:solidFill>
              </a:rPr>
              <a:t>th</a:t>
            </a:r>
            <a:r>
              <a:rPr lang="en-GB" sz="1600" dirty="0">
                <a:solidFill>
                  <a:srgbClr val="CBEC06"/>
                </a:solidFill>
              </a:rPr>
              <a:t> Jul</a:t>
            </a:r>
          </a:p>
        </p:txBody>
      </p:sp>
      <p:sp>
        <p:nvSpPr>
          <p:cNvPr id="22" name="Rectangle 21">
            <a:extLst>
              <a:ext uri="{FF2B5EF4-FFF2-40B4-BE49-F238E27FC236}">
                <a16:creationId xmlns:a16="http://schemas.microsoft.com/office/drawing/2014/main" id="{3102D72B-6A45-46BB-BE11-5E2C4A0F9293}"/>
              </a:ext>
            </a:extLst>
          </p:cNvPr>
          <p:cNvSpPr/>
          <p:nvPr/>
        </p:nvSpPr>
        <p:spPr>
          <a:xfrm>
            <a:off x="9362939" y="1996832"/>
            <a:ext cx="2716065" cy="2888878"/>
          </a:xfrm>
          <a:prstGeom prst="rect">
            <a:avLst/>
          </a:prstGeom>
          <a:solidFill>
            <a:srgbClr val="00B05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AC6BD08-1F08-48DD-9325-894FD7139A96}"/>
              </a:ext>
            </a:extLst>
          </p:cNvPr>
          <p:cNvSpPr txBox="1"/>
          <p:nvPr/>
        </p:nvSpPr>
        <p:spPr>
          <a:xfrm>
            <a:off x="9346854" y="2065799"/>
            <a:ext cx="2718558" cy="523220"/>
          </a:xfrm>
          <a:prstGeom prst="rect">
            <a:avLst/>
          </a:prstGeom>
          <a:noFill/>
        </p:spPr>
        <p:txBody>
          <a:bodyPr wrap="square" rtlCol="0">
            <a:spAutoFit/>
          </a:bodyPr>
          <a:lstStyle/>
          <a:p>
            <a:pPr algn="ctr"/>
            <a:r>
              <a:rPr lang="en-GB" sz="1400" dirty="0">
                <a:solidFill>
                  <a:srgbClr val="00B050"/>
                </a:solidFill>
              </a:rPr>
              <a:t>Step 4 Easing: </a:t>
            </a:r>
          </a:p>
          <a:p>
            <a:pPr algn="ctr"/>
            <a:r>
              <a:rPr lang="en-GB" sz="1400" dirty="0">
                <a:solidFill>
                  <a:srgbClr val="00B050"/>
                </a:solidFill>
              </a:rPr>
              <a:t>19</a:t>
            </a:r>
            <a:r>
              <a:rPr lang="en-GB" sz="1400" baseline="30000" dirty="0">
                <a:solidFill>
                  <a:srgbClr val="00B050"/>
                </a:solidFill>
              </a:rPr>
              <a:t>th</a:t>
            </a:r>
            <a:r>
              <a:rPr lang="en-GB" sz="1400" dirty="0">
                <a:solidFill>
                  <a:srgbClr val="00B050"/>
                </a:solidFill>
              </a:rPr>
              <a:t> Jul</a:t>
            </a:r>
          </a:p>
        </p:txBody>
      </p:sp>
    </p:spTree>
    <p:extLst>
      <p:ext uri="{BB962C8B-B14F-4D97-AF65-F5344CB8AC3E}">
        <p14:creationId xmlns:p14="http://schemas.microsoft.com/office/powerpoint/2010/main" val="2289203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6</a:t>
            </a:fld>
            <a:endParaRPr lang="en-GB" dirty="0">
              <a:latin typeface="Arial" panose="020B0604020202020204" pitchFamily="34" charset="0"/>
              <a:cs typeface="Arial" panose="020B0604020202020204" pitchFamily="34" charset="0"/>
            </a:endParaRPr>
          </a:p>
        </p:txBody>
      </p:sp>
      <p:sp>
        <p:nvSpPr>
          <p:cNvPr id="11" name="TextBox 10"/>
          <p:cNvSpPr txBox="1"/>
          <p:nvPr/>
        </p:nvSpPr>
        <p:spPr>
          <a:xfrm>
            <a:off x="1539498" y="0"/>
            <a:ext cx="9113004"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District Cases</a:t>
            </a:r>
          </a:p>
        </p:txBody>
      </p:sp>
      <p:pic>
        <p:nvPicPr>
          <p:cNvPr id="10" name="Picture 2" descr="image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35" y="42063"/>
            <a:ext cx="1479980" cy="68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67786" y="584775"/>
            <a:ext cx="12124214" cy="1015663"/>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Key Points for Cumbria and districts in 2021 Week 41 (Ending Friday 15</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October):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Carlisle overtook Allerdale in having the greatest number of new cases (+540 new cases);</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Furthermore, Copeland overtook Barrow-in-Furness in having the highest rate of new cases (720 new cases per 100k population);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New cases decreased from the previous week in all Cumbrian districts, except Copeland;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In Copeland new cases increased by 16%.</a:t>
            </a:r>
          </a:p>
        </p:txBody>
      </p:sp>
      <p:sp>
        <p:nvSpPr>
          <p:cNvPr id="20" name="TextBox 19"/>
          <p:cNvSpPr txBox="1"/>
          <p:nvPr/>
        </p:nvSpPr>
        <p:spPr>
          <a:xfrm>
            <a:off x="24063" y="6304871"/>
            <a:ext cx="758642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Source: PHE (data represents the number of people with a positive test result) </a:t>
            </a:r>
          </a:p>
        </p:txBody>
      </p:sp>
      <p:pic>
        <p:nvPicPr>
          <p:cNvPr id="4" name="Picture 3">
            <a:extLst>
              <a:ext uri="{FF2B5EF4-FFF2-40B4-BE49-F238E27FC236}">
                <a16:creationId xmlns:a16="http://schemas.microsoft.com/office/drawing/2014/main" id="{63A6C347-A0DC-46CF-968D-8B51CAE0AA42}"/>
              </a:ext>
            </a:extLst>
          </p:cNvPr>
          <p:cNvPicPr>
            <a:picLocks noChangeAspect="1"/>
          </p:cNvPicPr>
          <p:nvPr/>
        </p:nvPicPr>
        <p:blipFill>
          <a:blip r:embed="rId3"/>
          <a:stretch>
            <a:fillRect/>
          </a:stretch>
        </p:blipFill>
        <p:spPr>
          <a:xfrm>
            <a:off x="1735931" y="1994091"/>
            <a:ext cx="8720138" cy="4337937"/>
          </a:xfrm>
          <a:prstGeom prst="rect">
            <a:avLst/>
          </a:prstGeom>
        </p:spPr>
      </p:pic>
    </p:spTree>
    <p:extLst>
      <p:ext uri="{BB962C8B-B14F-4D97-AF65-F5344CB8AC3E}">
        <p14:creationId xmlns:p14="http://schemas.microsoft.com/office/powerpoint/2010/main" val="600125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7</a:t>
            </a:fld>
            <a:endParaRPr lang="en-GB">
              <a:latin typeface="Arial" panose="020B0604020202020204" pitchFamily="34" charset="0"/>
              <a:cs typeface="Arial" panose="020B0604020202020204" pitchFamily="34" charset="0"/>
            </a:endParaRPr>
          </a:p>
        </p:txBody>
      </p:sp>
      <p:sp>
        <p:nvSpPr>
          <p:cNvPr id="5" name="TextBox 4"/>
          <p:cNvSpPr txBox="1"/>
          <p:nvPr/>
        </p:nvSpPr>
        <p:spPr>
          <a:xfrm>
            <a:off x="6032532" y="908027"/>
            <a:ext cx="5559393" cy="138499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Cases by Middle Super Output Area (MSOA)</a:t>
            </a:r>
          </a:p>
          <a:p>
            <a:pPr algn="ctr"/>
            <a:r>
              <a:rPr lang="en-GB" dirty="0">
                <a:solidFill>
                  <a:srgbClr val="0B0C0C"/>
                </a:solidFill>
                <a:latin typeface="GDS Transport"/>
              </a:rPr>
              <a:t>Case rate per 100,000 people for 7–day period ending on 14 October 2021:</a:t>
            </a:r>
          </a:p>
        </p:txBody>
      </p:sp>
      <p:sp>
        <p:nvSpPr>
          <p:cNvPr id="14" name="TextBox 13">
            <a:extLst>
              <a:ext uri="{FF2B5EF4-FFF2-40B4-BE49-F238E27FC236}">
                <a16:creationId xmlns:a16="http://schemas.microsoft.com/office/drawing/2014/main" id="{1BE5FC67-FB9C-41E9-8D53-B0686FEF3EE5}"/>
              </a:ext>
            </a:extLst>
          </p:cNvPr>
          <p:cNvSpPr txBox="1"/>
          <p:nvPr/>
        </p:nvSpPr>
        <p:spPr>
          <a:xfrm>
            <a:off x="6229350" y="2884182"/>
            <a:ext cx="5462837" cy="369332"/>
          </a:xfrm>
          <a:prstGeom prst="rect">
            <a:avLst/>
          </a:prstGeom>
          <a:noFill/>
        </p:spPr>
        <p:txBody>
          <a:bodyPr wrap="square" rtlCol="0">
            <a:spAutoFit/>
          </a:bodyPr>
          <a:lstStyle/>
          <a:p>
            <a:pPr algn="ctr"/>
            <a:r>
              <a:rPr lang="en-GB" b="0" i="0" dirty="0">
                <a:solidFill>
                  <a:srgbClr val="0B0C0C"/>
                </a:solidFill>
                <a:effectLst/>
                <a:latin typeface="GDS Transport"/>
              </a:rPr>
              <a:t>Last updated on Tuesday 19 October 2021 at 4:00pm</a:t>
            </a:r>
            <a:endParaRPr lang="en-GB" sz="1600"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A08BAB2-20DC-4EEC-9100-C6BF5E1811A5}"/>
              </a:ext>
            </a:extLst>
          </p:cNvPr>
          <p:cNvSpPr txBox="1"/>
          <p:nvPr/>
        </p:nvSpPr>
        <p:spPr>
          <a:xfrm>
            <a:off x="6485701" y="2293022"/>
            <a:ext cx="5206486" cy="317736"/>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https://coronavirus.data.gov.uk/details/interactive-map</a:t>
            </a:r>
          </a:p>
        </p:txBody>
      </p:sp>
      <p:pic>
        <p:nvPicPr>
          <p:cNvPr id="7" name="Picture 6">
            <a:extLst>
              <a:ext uri="{FF2B5EF4-FFF2-40B4-BE49-F238E27FC236}">
                <a16:creationId xmlns:a16="http://schemas.microsoft.com/office/drawing/2014/main" id="{9CB5703C-745E-4734-81E0-086A35D6909E}"/>
              </a:ext>
            </a:extLst>
          </p:cNvPr>
          <p:cNvPicPr>
            <a:picLocks noChangeAspect="1"/>
          </p:cNvPicPr>
          <p:nvPr/>
        </p:nvPicPr>
        <p:blipFill>
          <a:blip r:embed="rId3"/>
          <a:stretch>
            <a:fillRect/>
          </a:stretch>
        </p:blipFill>
        <p:spPr>
          <a:xfrm>
            <a:off x="5513776" y="4285752"/>
            <a:ext cx="1164448" cy="2253160"/>
          </a:xfrm>
          <a:prstGeom prst="rect">
            <a:avLst/>
          </a:prstGeom>
        </p:spPr>
      </p:pic>
      <p:pic>
        <p:nvPicPr>
          <p:cNvPr id="9" name="Picture 8">
            <a:extLst>
              <a:ext uri="{FF2B5EF4-FFF2-40B4-BE49-F238E27FC236}">
                <a16:creationId xmlns:a16="http://schemas.microsoft.com/office/drawing/2014/main" id="{A35A86E6-36A8-4E75-AA43-D3FA8B414BEF}"/>
              </a:ext>
            </a:extLst>
          </p:cNvPr>
          <p:cNvPicPr>
            <a:picLocks noChangeAspect="1"/>
          </p:cNvPicPr>
          <p:nvPr/>
        </p:nvPicPr>
        <p:blipFill>
          <a:blip r:embed="rId4"/>
          <a:stretch>
            <a:fillRect/>
          </a:stretch>
        </p:blipFill>
        <p:spPr>
          <a:xfrm>
            <a:off x="206604" y="67800"/>
            <a:ext cx="4933950" cy="3738563"/>
          </a:xfrm>
          <a:prstGeom prst="rect">
            <a:avLst/>
          </a:prstGeom>
        </p:spPr>
      </p:pic>
      <p:pic>
        <p:nvPicPr>
          <p:cNvPr id="13" name="Picture 12">
            <a:extLst>
              <a:ext uri="{FF2B5EF4-FFF2-40B4-BE49-F238E27FC236}">
                <a16:creationId xmlns:a16="http://schemas.microsoft.com/office/drawing/2014/main" id="{DD957E04-53FB-45BD-A446-CE74A81CA884}"/>
              </a:ext>
            </a:extLst>
          </p:cNvPr>
          <p:cNvPicPr>
            <a:picLocks noChangeAspect="1"/>
          </p:cNvPicPr>
          <p:nvPr/>
        </p:nvPicPr>
        <p:blipFill>
          <a:blip r:embed="rId5">
            <a:alphaModFix/>
          </a:blip>
          <a:stretch>
            <a:fillRect/>
          </a:stretch>
        </p:blipFill>
        <p:spPr>
          <a:xfrm>
            <a:off x="96273" y="3596811"/>
            <a:ext cx="5243513" cy="3252788"/>
          </a:xfrm>
          <a:prstGeom prst="rect">
            <a:avLst/>
          </a:prstGeom>
        </p:spPr>
      </p:pic>
    </p:spTree>
    <p:extLst>
      <p:ext uri="{BB962C8B-B14F-4D97-AF65-F5344CB8AC3E}">
        <p14:creationId xmlns:p14="http://schemas.microsoft.com/office/powerpoint/2010/main" val="401148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a:t>District cases – latest data</a:t>
            </a:r>
            <a:br>
              <a:rPr lang="en-GB" dirty="0"/>
            </a:br>
            <a:r>
              <a:rPr lang="en-GB" dirty="0"/>
              <a:t>[Preliminary up to 18</a:t>
            </a:r>
            <a:r>
              <a:rPr lang="en-GB" baseline="30000" dirty="0"/>
              <a:t>th</a:t>
            </a:r>
            <a:r>
              <a:rPr lang="en-GB" dirty="0"/>
              <a:t> October 2021]</a:t>
            </a:r>
          </a:p>
        </p:txBody>
      </p:sp>
      <p:sp>
        <p:nvSpPr>
          <p:cNvPr id="3" name="Slide Number Placeholder 2"/>
          <p:cNvSpPr>
            <a:spLocks noGrp="1"/>
          </p:cNvSpPr>
          <p:nvPr>
            <p:ph type="sldNum" sz="quarter" idx="12"/>
          </p:nvPr>
        </p:nvSpPr>
        <p:spPr/>
        <p:txBody>
          <a:bodyPr/>
          <a:lstStyle/>
          <a:p>
            <a:fld id="{588F5E56-922D-4D27-AF06-19C415FDBC06}" type="slidenum">
              <a:rPr lang="en-GB" smtClean="0"/>
              <a:t>8</a:t>
            </a:fld>
            <a:endParaRPr lang="en-GB" dirty="0"/>
          </a:p>
        </p:txBody>
      </p:sp>
      <p:sp>
        <p:nvSpPr>
          <p:cNvPr id="5" name="TextBox 4"/>
          <p:cNvSpPr txBox="1"/>
          <p:nvPr/>
        </p:nvSpPr>
        <p:spPr>
          <a:xfrm>
            <a:off x="1843149" y="5931898"/>
            <a:ext cx="8241338" cy="307777"/>
          </a:xfrm>
          <a:prstGeom prst="rect">
            <a:avLst/>
          </a:prstGeom>
          <a:noFill/>
        </p:spPr>
        <p:txBody>
          <a:bodyPr wrap="square" rtlCol="0">
            <a:spAutoFit/>
          </a:bodyPr>
          <a:lstStyle/>
          <a:p>
            <a:r>
              <a:rPr lang="en-GB" sz="1400" i="1" dirty="0"/>
              <a:t>[Data is subject to revisions; most recent days are provisional and likely to increase as lab results are processed]</a:t>
            </a:r>
          </a:p>
        </p:txBody>
      </p:sp>
      <p:pic>
        <p:nvPicPr>
          <p:cNvPr id="6" name="Picture 2" descr="image001">
            <a:extLst>
              <a:ext uri="{FF2B5EF4-FFF2-40B4-BE49-F238E27FC236}">
                <a16:creationId xmlns:a16="http://schemas.microsoft.com/office/drawing/2014/main" id="{E5F94822-C4D1-467A-B3D5-45E0ABE75F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44235" y="42063"/>
            <a:ext cx="1479980" cy="68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9DCB8C4-C777-4526-8EE7-06C2C55B719D}"/>
              </a:ext>
            </a:extLst>
          </p:cNvPr>
          <p:cNvPicPr>
            <a:picLocks noChangeAspect="1"/>
          </p:cNvPicPr>
          <p:nvPr/>
        </p:nvPicPr>
        <p:blipFill>
          <a:blip r:embed="rId3"/>
          <a:stretch>
            <a:fillRect/>
          </a:stretch>
        </p:blipFill>
        <p:spPr>
          <a:xfrm>
            <a:off x="1499546" y="1776182"/>
            <a:ext cx="9192908" cy="3305636"/>
          </a:xfrm>
          <a:prstGeom prst="rect">
            <a:avLst/>
          </a:prstGeom>
        </p:spPr>
      </p:pic>
    </p:spTree>
    <p:extLst>
      <p:ext uri="{BB962C8B-B14F-4D97-AF65-F5344CB8AC3E}">
        <p14:creationId xmlns:p14="http://schemas.microsoft.com/office/powerpoint/2010/main" val="630410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4436" y="0"/>
            <a:ext cx="1937564" cy="902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588F5E56-922D-4D27-AF06-19C415FDBC06}" type="slidenum">
              <a:rPr lang="en-GB" smtClean="0">
                <a:latin typeface="Arial" panose="020B0604020202020204" pitchFamily="34" charset="0"/>
                <a:cs typeface="Arial" panose="020B0604020202020204" pitchFamily="34" charset="0"/>
              </a:rPr>
              <a:t>9</a:t>
            </a:fld>
            <a:endParaRPr lang="en-GB">
              <a:latin typeface="Arial" panose="020B0604020202020204" pitchFamily="34" charset="0"/>
              <a:cs typeface="Arial" panose="020B0604020202020204" pitchFamily="34" charset="0"/>
            </a:endParaRPr>
          </a:p>
        </p:txBody>
      </p:sp>
      <p:sp>
        <p:nvSpPr>
          <p:cNvPr id="5" name="TextBox 4"/>
          <p:cNvSpPr txBox="1"/>
          <p:nvPr/>
        </p:nvSpPr>
        <p:spPr>
          <a:xfrm>
            <a:off x="1213509" y="370127"/>
            <a:ext cx="9113004" cy="584775"/>
          </a:xfrm>
          <a:prstGeom prst="rect">
            <a:avLst/>
          </a:prstGeom>
          <a:noFill/>
        </p:spPr>
        <p:txBody>
          <a:bodyPr wrap="square" rtlCol="0">
            <a:spAutoFit/>
          </a:bodyPr>
          <a:lstStyle/>
          <a:p>
            <a:pPr algn="ctr"/>
            <a:r>
              <a:rPr lang="en-GB" sz="3200" dirty="0">
                <a:latin typeface="Arial" panose="020B0604020202020204" pitchFamily="34" charset="0"/>
                <a:cs typeface="Arial" panose="020B0604020202020204" pitchFamily="34" charset="0"/>
              </a:rPr>
              <a:t>Rate of Cases Per 100,000 Population</a:t>
            </a:r>
          </a:p>
        </p:txBody>
      </p:sp>
      <p:sp>
        <p:nvSpPr>
          <p:cNvPr id="8" name="TextBox 7"/>
          <p:cNvSpPr txBox="1"/>
          <p:nvPr/>
        </p:nvSpPr>
        <p:spPr>
          <a:xfrm>
            <a:off x="-2514599" y="6277302"/>
            <a:ext cx="12192000"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Source: </a:t>
            </a:r>
            <a:r>
              <a:rPr lang="en-GB" sz="1400" dirty="0">
                <a:latin typeface="Arial" panose="020B0604020202020204" pitchFamily="34" charset="0"/>
                <a:cs typeface="Arial" panose="020B0604020202020204" pitchFamily="34" charset="0"/>
                <a:hlinkClick r:id="rId3"/>
              </a:rPr>
              <a:t>https://coronavirus.data.gov.uk</a:t>
            </a:r>
            <a:r>
              <a:rPr lang="en-GB" sz="1400" dirty="0">
                <a:latin typeface="Arial" panose="020B0604020202020204" pitchFamily="34" charset="0"/>
                <a:cs typeface="Arial" panose="020B0604020202020204" pitchFamily="34" charset="0"/>
              </a:rPr>
              <a:t> </a:t>
            </a:r>
          </a:p>
          <a:p>
            <a:pPr algn="ctr"/>
            <a:r>
              <a:rPr lang="en-GB" sz="1400" dirty="0">
                <a:latin typeface="Arial" panose="020B0604020202020204" pitchFamily="34" charset="0"/>
                <a:cs typeface="Arial" panose="020B0604020202020204" pitchFamily="34" charset="0"/>
              </a:rPr>
              <a:t>Data represents the number of people with a positive test result per 100k population.</a:t>
            </a:r>
          </a:p>
        </p:txBody>
      </p:sp>
      <p:sp>
        <p:nvSpPr>
          <p:cNvPr id="10" name="TextBox 9"/>
          <p:cNvSpPr txBox="1"/>
          <p:nvPr/>
        </p:nvSpPr>
        <p:spPr>
          <a:xfrm>
            <a:off x="448056" y="991543"/>
            <a:ext cx="11265408" cy="646331"/>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Key Points for Cumbria and districts in 2021 Week 41 (Ending Friday 15</a:t>
            </a:r>
            <a:r>
              <a:rPr lang="en-GB" sz="1200" baseline="30000" dirty="0">
                <a:latin typeface="Arial" panose="020B0604020202020204" pitchFamily="34" charset="0"/>
                <a:cs typeface="Arial" panose="020B0604020202020204" pitchFamily="34" charset="0"/>
              </a:rPr>
              <a:t>th</a:t>
            </a:r>
            <a:r>
              <a:rPr lang="en-GB" sz="1200" dirty="0">
                <a:latin typeface="Arial" panose="020B0604020202020204" pitchFamily="34" charset="0"/>
                <a:cs typeface="Arial" panose="020B0604020202020204" pitchFamily="34" charset="0"/>
              </a:rPr>
              <a:t> October):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Copeland overtook Barrow-in-Furness in having the highest rate of new cases (720 new cases per 100k population); </a:t>
            </a:r>
          </a:p>
          <a:p>
            <a:pPr marL="285750" indent="-285750">
              <a:buFont typeface="Arial" panose="020B0604020202020204" pitchFamily="34" charset="0"/>
              <a:buChar char="•"/>
            </a:pPr>
            <a:r>
              <a:rPr lang="en-GB" sz="1200" dirty="0">
                <a:latin typeface="Arial" panose="020B0604020202020204" pitchFamily="34" charset="0"/>
                <a:cs typeface="Arial" panose="020B0604020202020204" pitchFamily="34" charset="0"/>
              </a:rPr>
              <a:t>Rates in all Cumbrian districts, except Eden, were above the regional and national averages (North West 462 and England 449 new cases per 100k population).</a:t>
            </a:r>
          </a:p>
        </p:txBody>
      </p:sp>
      <p:pic>
        <p:nvPicPr>
          <p:cNvPr id="9" name="Picture 8">
            <a:extLst>
              <a:ext uri="{FF2B5EF4-FFF2-40B4-BE49-F238E27FC236}">
                <a16:creationId xmlns:a16="http://schemas.microsoft.com/office/drawing/2014/main" id="{A34C029B-9105-4919-A479-A6B8EA3AAABC}"/>
              </a:ext>
            </a:extLst>
          </p:cNvPr>
          <p:cNvPicPr>
            <a:picLocks noChangeAspect="1"/>
          </p:cNvPicPr>
          <p:nvPr/>
        </p:nvPicPr>
        <p:blipFill>
          <a:blip r:embed="rId4"/>
          <a:stretch>
            <a:fillRect/>
          </a:stretch>
        </p:blipFill>
        <p:spPr>
          <a:xfrm>
            <a:off x="352425" y="1740290"/>
            <a:ext cx="9334500" cy="4533900"/>
          </a:xfrm>
          <a:prstGeom prst="rect">
            <a:avLst/>
          </a:prstGeom>
        </p:spPr>
      </p:pic>
      <p:pic>
        <p:nvPicPr>
          <p:cNvPr id="13" name="Picture 12">
            <a:extLst>
              <a:ext uri="{FF2B5EF4-FFF2-40B4-BE49-F238E27FC236}">
                <a16:creationId xmlns:a16="http://schemas.microsoft.com/office/drawing/2014/main" id="{72966DD0-2502-4CC0-B993-1BCD56993FC8}"/>
              </a:ext>
            </a:extLst>
          </p:cNvPr>
          <p:cNvPicPr>
            <a:picLocks noChangeAspect="1"/>
          </p:cNvPicPr>
          <p:nvPr/>
        </p:nvPicPr>
        <p:blipFill>
          <a:blip r:embed="rId5"/>
          <a:stretch>
            <a:fillRect/>
          </a:stretch>
        </p:blipFill>
        <p:spPr>
          <a:xfrm>
            <a:off x="9675113" y="2054615"/>
            <a:ext cx="2379325" cy="2279260"/>
          </a:xfrm>
          <a:prstGeom prst="rect">
            <a:avLst/>
          </a:prstGeom>
        </p:spPr>
      </p:pic>
    </p:spTree>
    <p:extLst>
      <p:ext uri="{BB962C8B-B14F-4D97-AF65-F5344CB8AC3E}">
        <p14:creationId xmlns:p14="http://schemas.microsoft.com/office/powerpoint/2010/main" val="3700015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32281</TotalTime>
  <Words>1682</Words>
  <Application>Microsoft Office PowerPoint</Application>
  <PresentationFormat>Widescreen</PresentationFormat>
  <Paragraphs>144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GDS Transport</vt:lpstr>
      <vt:lpstr>inherit</vt:lpstr>
      <vt:lpstr>nta</vt:lpstr>
      <vt:lpstr>Office Theme</vt:lpstr>
      <vt:lpstr>Cumbria  Health Protection Tactical Oversight Group Weekly COVID-19 Summary</vt:lpstr>
      <vt:lpstr>Weekly Summary: Key points  2021 Week 41 (Ending Friday 15th October)</vt:lpstr>
      <vt:lpstr>R estimates &amp; Growth Rates  NHS Region</vt:lpstr>
      <vt:lpstr>Cases</vt:lpstr>
      <vt:lpstr>PowerPoint Presentation</vt:lpstr>
      <vt:lpstr>PowerPoint Presentation</vt:lpstr>
      <vt:lpstr>PowerPoint Presentation</vt:lpstr>
      <vt:lpstr>District cases – latest data [Preliminary up to 18th October 2021]</vt:lpstr>
      <vt:lpstr>PowerPoint Presentation</vt:lpstr>
      <vt:lpstr>PowerPoint Presentation</vt:lpstr>
      <vt:lpstr>PowerPoint Presentation</vt:lpstr>
      <vt:lpstr>Hospitalisations</vt:lpstr>
      <vt:lpstr>PowerPoint Presentation</vt:lpstr>
      <vt:lpstr>PowerPoint Presentation</vt:lpstr>
      <vt:lpstr>Vaccinations – Proportion of Population by Dose</vt:lpstr>
      <vt:lpstr>Vaccination – Proportion by Dose Cumbria comparison to Local Authorities with  similar statistical profiles </vt:lpstr>
      <vt:lpstr>Vaccinations – Proportion by Dose Cumbria MSOA level mapped</vt:lpstr>
    </vt:vector>
  </TitlesOfParts>
  <Company>Cumbria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Weekly</dc:title>
  <dc:creator>Fowler, Rebecca</dc:creator>
  <cp:lastModifiedBy>Wilson, Ali M</cp:lastModifiedBy>
  <cp:revision>2364</cp:revision>
  <dcterms:created xsi:type="dcterms:W3CDTF">2020-06-30T15:40:30Z</dcterms:created>
  <dcterms:modified xsi:type="dcterms:W3CDTF">2021-10-20T13:48:20Z</dcterms:modified>
</cp:coreProperties>
</file>